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68" r:id="rId3"/>
    <p:sldId id="257" r:id="rId4"/>
    <p:sldId id="258" r:id="rId5"/>
    <p:sldId id="259" r:id="rId6"/>
    <p:sldId id="260" r:id="rId7"/>
    <p:sldId id="261" r:id="rId8"/>
    <p:sldId id="262" r:id="rId9"/>
    <p:sldId id="263" r:id="rId10"/>
    <p:sldId id="264" r:id="rId11"/>
    <p:sldId id="265" r:id="rId12"/>
    <p:sldId id="266" r:id="rId13"/>
    <p:sldId id="267" r:id="rId14"/>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9" autoAdjust="0"/>
    <p:restoredTop sz="94671" autoAdjust="0"/>
  </p:normalViewPr>
  <p:slideViewPr>
    <p:cSldViewPr>
      <p:cViewPr>
        <p:scale>
          <a:sx n="70" d="100"/>
          <a:sy n="70" d="100"/>
        </p:scale>
        <p:origin x="-516"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wmv>
</file>

<file path=ppt/media/media10.wmv>
</file>

<file path=ppt/media/media11.wmv>
</file>

<file path=ppt/media/media12.wmv>
</file>

<file path=ppt/media/media2.wmv>
</file>

<file path=ppt/media/media3.wmv>
</file>

<file path=ppt/media/media4.wmv>
</file>

<file path=ppt/media/media5.wmv>
</file>

<file path=ppt/media/media6.wmv>
</file>

<file path=ppt/media/media7.wmv>
</file>

<file path=ppt/media/media8.wmv>
</file>

<file path=ppt/media/media9.wmv>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orizon.png"/>
          <p:cNvPicPr>
            <a:picLocks noChangeAspect="1"/>
          </p:cNvPicPr>
          <p:nvPr/>
        </p:nvPicPr>
        <p:blipFill>
          <a:blip r:embed="rId2" cstate="print"/>
          <a:srcRect t="33333"/>
          <a:stretch>
            <a:fillRect/>
          </a:stretch>
        </p:blipFill>
        <p:spPr>
          <a:xfrm>
            <a:off x="0" y="0"/>
            <a:ext cx="9144000" cy="4572000"/>
          </a:xfrm>
          <a:prstGeom prst="rect">
            <a:avLst/>
          </a:prstGeom>
        </p:spPr>
      </p:pic>
      <p:sp>
        <p:nvSpPr>
          <p:cNvPr id="4" name="Date Placeholder 3"/>
          <p:cNvSpPr>
            <a:spLocks noGrp="1"/>
          </p:cNvSpPr>
          <p:nvPr>
            <p:ph type="dt" sz="half" idx="10"/>
          </p:nvPr>
        </p:nvSpPr>
        <p:spPr/>
        <p:txBody>
          <a:bodyPr/>
          <a:lstStyle/>
          <a:p>
            <a:fld id="{1D8BD707-D9CF-40AE-B4C6-C98DA3205C09}" type="datetimeFigureOut">
              <a:rPr lang="en-US" smtClean="0"/>
              <a:pPr/>
              <a:t>8/9/2021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3" name="Subtitle 2"/>
          <p:cNvSpPr>
            <a:spLocks noGrp="1"/>
          </p:cNvSpPr>
          <p:nvPr>
            <p:ph type="subTitle" idx="1"/>
          </p:nvPr>
        </p:nvSpPr>
        <p:spPr>
          <a:xfrm>
            <a:off x="1219200" y="3886200"/>
            <a:ext cx="6400800" cy="1752600"/>
          </a:xfrm>
        </p:spPr>
        <p:txBody>
          <a:bodyPr>
            <a:normAutofit/>
          </a:bodyPr>
          <a:lstStyle>
            <a:lvl1pPr marL="0" indent="0" algn="ctr">
              <a:buNone/>
              <a:defRPr sz="1700"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2" name="Title 1"/>
          <p:cNvSpPr>
            <a:spLocks noGrp="1"/>
          </p:cNvSpPr>
          <p:nvPr>
            <p:ph type="ctrTitle"/>
          </p:nvPr>
        </p:nvSpPr>
        <p:spPr>
          <a:xfrm>
            <a:off x="685800" y="2007888"/>
            <a:ext cx="7772400" cy="1470025"/>
          </a:xfrm>
        </p:spPr>
        <p:txBody>
          <a:bodyPr/>
          <a:lstStyle>
            <a:lvl1pPr algn="ctr">
              <a:defRPr sz="3200"/>
            </a:lvl1pPr>
          </a:lstStyle>
          <a:p>
            <a:r>
              <a:rPr lang="en-US" smtClean="0"/>
              <a:t>Click to edit Master title style</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7924800" cy="1143000"/>
          </a:xfrm>
        </p:spPr>
        <p:txBody>
          <a:bodyPr/>
          <a:lstStyle/>
          <a:p>
            <a:r>
              <a:rPr lang="en-US" smtClean="0"/>
              <a:t>Click to edit Master title style</a:t>
            </a:r>
            <a:endParaRPr lang="en-US" dirty="0"/>
          </a:p>
        </p:txBody>
      </p:sp>
      <p:sp>
        <p:nvSpPr>
          <p:cNvPr id="4" name="Date Placeholder 3"/>
          <p:cNvSpPr>
            <a:spLocks noGrp="1"/>
          </p:cNvSpPr>
          <p:nvPr>
            <p:ph type="dt" sz="half" idx="10"/>
          </p:nvPr>
        </p:nvSpPr>
        <p:spPr/>
        <p:txBody>
          <a:bodyPr/>
          <a:lstStyle/>
          <a:p>
            <a:fld id="{1D8BD707-D9CF-40AE-B4C6-C98DA3205C09}" type="datetimeFigureOut">
              <a:rPr lang="en-US" smtClean="0"/>
              <a:pPr/>
              <a:t>8/9/2021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
        <p:nvSpPr>
          <p:cNvPr id="8" name="Content Placeholder 7"/>
          <p:cNvSpPr>
            <a:spLocks noGrp="1"/>
          </p:cNvSpPr>
          <p:nvPr>
            <p:ph sz="quarter" idx="13"/>
          </p:nvPr>
        </p:nvSpPr>
        <p:spPr>
          <a:xfrm>
            <a:off x="609600" y="1600200"/>
            <a:ext cx="7924800" cy="41148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600" y="4962525"/>
            <a:ext cx="7885113" cy="1362075"/>
          </a:xfrm>
        </p:spPr>
        <p:txBody>
          <a:bodyPr anchor="t"/>
          <a:lstStyle>
            <a:lvl1pPr algn="l">
              <a:defRPr sz="3200" b="0" i="0" cap="all" baseline="0"/>
            </a:lvl1pPr>
          </a:lstStyle>
          <a:p>
            <a:r>
              <a:rPr lang="en-US" smtClean="0"/>
              <a:t>Click to edit Master title style</a:t>
            </a:r>
            <a:endParaRPr lang="en-US" dirty="0"/>
          </a:p>
        </p:txBody>
      </p:sp>
      <p:sp>
        <p:nvSpPr>
          <p:cNvPr id="3" name="Text Placeholder 2"/>
          <p:cNvSpPr>
            <a:spLocks noGrp="1"/>
          </p:cNvSpPr>
          <p:nvPr>
            <p:ph type="body" idx="1"/>
          </p:nvPr>
        </p:nvSpPr>
        <p:spPr>
          <a:xfrm>
            <a:off x="609600" y="3462338"/>
            <a:ext cx="7885113" cy="1500187"/>
          </a:xfrm>
        </p:spPr>
        <p:txBody>
          <a:bodyPr anchor="b">
            <a:normAutofit/>
          </a:bodyPr>
          <a:lstStyle>
            <a:lvl1pPr marL="0" indent="0">
              <a:buNone/>
              <a:defRPr sz="1700" baseline="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8/9/2021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Content Placeholder 10"/>
          <p:cNvSpPr>
            <a:spLocks noGrp="1"/>
          </p:cNvSpPr>
          <p:nvPr>
            <p:ph sz="quarter" idx="13"/>
          </p:nvPr>
        </p:nvSpPr>
        <p:spPr>
          <a:xfrm>
            <a:off x="609600" y="1600200"/>
            <a:ext cx="3733800" cy="4114800"/>
          </a:xfrm>
        </p:spPr>
        <p:txBody>
          <a:bodyPr/>
          <a:lstStyle>
            <a:lvl5pPr>
              <a:defRPr/>
            </a:lvl5pPr>
            <a:lvl6pPr>
              <a:buClr>
                <a:schemeClr val="tx2"/>
              </a:buClr>
              <a:buFont typeface="Arial" pitchFamily="34" charset="0"/>
              <a:buChar char="•"/>
              <a:defRPr/>
            </a:lvl6pPr>
            <a:lvl7pPr>
              <a:buClr>
                <a:schemeClr val="tx2"/>
              </a:buClr>
              <a:buFont typeface="Arial" pitchFamily="34" charset="0"/>
              <a:buChar char="•"/>
              <a:defRPr/>
            </a:lvl7pPr>
            <a:lvl8pPr>
              <a:buClr>
                <a:schemeClr val="tx2"/>
              </a:buClr>
              <a:buFont typeface="Arial" pitchFamily="34" charset="0"/>
              <a:buChar char="•"/>
              <a:defRPr/>
            </a:lvl8pPr>
            <a:lvl9pPr>
              <a:buClr>
                <a:schemeClr val="tx2"/>
              </a:buClr>
              <a:buFont typeface="Arial" pitchFamily="34" charset="0"/>
              <a:buChar cha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13" name="Content Placeholder 12"/>
          <p:cNvSpPr>
            <a:spLocks noGrp="1"/>
          </p:cNvSpPr>
          <p:nvPr>
            <p:ph sz="quarter" idx="14"/>
          </p:nvPr>
        </p:nvSpPr>
        <p:spPr>
          <a:xfrm>
            <a:off x="4800600" y="1600200"/>
            <a:ext cx="3733800" cy="41148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2" name="Title 1"/>
          <p:cNvSpPr>
            <a:spLocks noGrp="1"/>
          </p:cNvSpPr>
          <p:nvPr>
            <p:ph type="title"/>
          </p:nvPr>
        </p:nvSpPr>
        <p:spPr>
          <a:xfrm>
            <a:off x="609600" y="274638"/>
            <a:ext cx="7924800" cy="1143000"/>
          </a:xfrm>
        </p:spPr>
        <p:txBody>
          <a:bodyPr/>
          <a:lstStyle/>
          <a:p>
            <a:r>
              <a:rPr lang="en-US" smtClean="0"/>
              <a:t>Click to edit Master title style</a:t>
            </a:r>
            <a:endParaRPr lang="en-US" dirty="0"/>
          </a:p>
        </p:txBody>
      </p:sp>
      <p:sp>
        <p:nvSpPr>
          <p:cNvPr id="5" name="Date Placeholder 4"/>
          <p:cNvSpPr>
            <a:spLocks noGrp="1"/>
          </p:cNvSpPr>
          <p:nvPr>
            <p:ph type="dt" sz="half" idx="10"/>
          </p:nvPr>
        </p:nvSpPr>
        <p:spPr/>
        <p:txBody>
          <a:bodyPr/>
          <a:lstStyle/>
          <a:p>
            <a:fld id="{1D8BD707-D9CF-40AE-B4C6-C98DA3205C09}" type="datetimeFigureOut">
              <a:rPr lang="en-US" smtClean="0"/>
              <a:pPr/>
              <a:t>8/9/2021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3" name="Content Placeholder 12"/>
          <p:cNvSpPr>
            <a:spLocks noGrp="1"/>
          </p:cNvSpPr>
          <p:nvPr>
            <p:ph sz="quarter" idx="14"/>
          </p:nvPr>
        </p:nvSpPr>
        <p:spPr>
          <a:xfrm>
            <a:off x="4800600" y="2209800"/>
            <a:ext cx="3733800" cy="35052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11" name="Content Placeholder 10"/>
          <p:cNvSpPr>
            <a:spLocks noGrp="1"/>
          </p:cNvSpPr>
          <p:nvPr>
            <p:ph sz="quarter" idx="13"/>
          </p:nvPr>
        </p:nvSpPr>
        <p:spPr>
          <a:xfrm>
            <a:off x="609600" y="2209800"/>
            <a:ext cx="3733800" cy="3505200"/>
          </a:xfrm>
        </p:spPr>
        <p:txBody>
          <a:bodyPr/>
          <a:lstStyle>
            <a:lvl6pPr>
              <a:buClr>
                <a:schemeClr val="tx2"/>
              </a:buClr>
              <a:defRPr/>
            </a:lvl6pPr>
            <a:lvl7pPr>
              <a:buClr>
                <a:schemeClr val="tx2"/>
              </a:buClr>
              <a:defRPr/>
            </a:lvl7pPr>
            <a:lvl8pPr>
              <a:buClr>
                <a:schemeClr val="tx2"/>
              </a:buClr>
              <a:defRPr/>
            </a:lvl8pPr>
            <a:lvl9pPr>
              <a:buClr>
                <a:schemeClr val="tx2"/>
              </a:buCl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2" name="Title 1"/>
          <p:cNvSpPr>
            <a:spLocks noGrp="1"/>
          </p:cNvSpPr>
          <p:nvPr>
            <p:ph type="title"/>
          </p:nvPr>
        </p:nvSpPr>
        <p:spPr>
          <a:xfrm>
            <a:off x="609600" y="274638"/>
            <a:ext cx="7924800" cy="1143000"/>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09600" y="1600199"/>
            <a:ext cx="3733800" cy="574675"/>
          </a:xfrm>
        </p:spPr>
        <p:txBody>
          <a:bodyPr anchor="b">
            <a:normAutofit/>
          </a:bodyPr>
          <a:lstStyle>
            <a:lvl1pPr marL="0" indent="0">
              <a:buNone/>
              <a:defRPr sz="1700" b="0" i="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5" name="Text Placeholder 4"/>
          <p:cNvSpPr>
            <a:spLocks noGrp="1"/>
          </p:cNvSpPr>
          <p:nvPr>
            <p:ph type="body" sz="quarter" idx="3"/>
          </p:nvPr>
        </p:nvSpPr>
        <p:spPr>
          <a:xfrm>
            <a:off x="4800600" y="1600199"/>
            <a:ext cx="3733800" cy="574675"/>
          </a:xfrm>
        </p:spPr>
        <p:txBody>
          <a:bodyPr anchor="b">
            <a:normAutofit/>
          </a:bodyPr>
          <a:lstStyle>
            <a:lvl1pPr marL="0" indent="0">
              <a:buNone/>
              <a:defRPr sz="1700" b="0" i="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7" name="Date Placeholder 6"/>
          <p:cNvSpPr>
            <a:spLocks noGrp="1"/>
          </p:cNvSpPr>
          <p:nvPr>
            <p:ph type="dt" sz="half" idx="10"/>
          </p:nvPr>
        </p:nvSpPr>
        <p:spPr/>
        <p:txBody>
          <a:bodyPr/>
          <a:lstStyle/>
          <a:p>
            <a:fld id="{1D8BD707-D9CF-40AE-B4C6-C98DA3205C09}" type="datetimeFigureOut">
              <a:rPr lang="en-US" smtClean="0"/>
              <a:pPr/>
              <a:t>8/9/2021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600" y="274638"/>
            <a:ext cx="7924800" cy="11430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D8BD707-D9CF-40AE-B4C6-C98DA3205C09}" type="datetimeFigureOut">
              <a:rPr lang="en-US" smtClean="0"/>
              <a:pPr/>
              <a:t>8/9/2021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8/9/2021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Content Placeholder 8"/>
          <p:cNvSpPr>
            <a:spLocks noGrp="1"/>
          </p:cNvSpPr>
          <p:nvPr>
            <p:ph sz="quarter" idx="13"/>
          </p:nvPr>
        </p:nvSpPr>
        <p:spPr>
          <a:xfrm>
            <a:off x="3962400" y="1447800"/>
            <a:ext cx="4648200" cy="4267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612648" y="1447800"/>
            <a:ext cx="2971800" cy="1097280"/>
          </a:xfrm>
        </p:spPr>
        <p:txBody>
          <a:bodyPr anchor="b"/>
          <a:lstStyle>
            <a:lvl1pPr algn="l">
              <a:defRPr sz="1800" b="0" i="0" cap="none" baseline="0">
                <a:solidFill>
                  <a:schemeClr val="tx2"/>
                </a:solidFill>
              </a:defRPr>
            </a:lvl1pPr>
          </a:lstStyle>
          <a:p>
            <a:r>
              <a:rPr lang="en-US" smtClean="0"/>
              <a:t>Click to edit Master title style</a:t>
            </a:r>
            <a:endParaRPr lang="en-US" dirty="0"/>
          </a:p>
        </p:txBody>
      </p:sp>
      <p:sp>
        <p:nvSpPr>
          <p:cNvPr id="4" name="Text Placeholder 3"/>
          <p:cNvSpPr>
            <a:spLocks noGrp="1"/>
          </p:cNvSpPr>
          <p:nvPr>
            <p:ph type="body" sz="half" idx="2"/>
          </p:nvPr>
        </p:nvSpPr>
        <p:spPr>
          <a:xfrm>
            <a:off x="612648" y="2547891"/>
            <a:ext cx="2971800" cy="3167109"/>
          </a:xfrm>
        </p:spPr>
        <p:txBody>
          <a:bodyPr tIns="9144">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pic>
        <p:nvPicPr>
          <p:cNvPr id="11" name="Picture 10" descr="horizon.png"/>
          <p:cNvPicPr>
            <a:picLocks noChangeAspect="1"/>
          </p:cNvPicPr>
          <p:nvPr/>
        </p:nvPicPr>
        <p:blipFill>
          <a:blip r:embed="rId2" cstate="print"/>
          <a:stretch>
            <a:fillRect/>
          </a:stretch>
        </p:blipFill>
        <p:spPr>
          <a:xfrm>
            <a:off x="0" y="0"/>
            <a:ext cx="9144000" cy="6858000"/>
          </a:xfrm>
          <a:prstGeom prst="rect">
            <a:avLst/>
          </a:prstGeom>
        </p:spPr>
      </p:pic>
      <p:sp>
        <p:nvSpPr>
          <p:cNvPr id="2" name="Title 1"/>
          <p:cNvSpPr>
            <a:spLocks noGrp="1"/>
          </p:cNvSpPr>
          <p:nvPr>
            <p:ph type="title"/>
          </p:nvPr>
        </p:nvSpPr>
        <p:spPr>
          <a:xfrm>
            <a:off x="609600" y="1447800"/>
            <a:ext cx="2971800" cy="1097280"/>
          </a:xfrm>
        </p:spPr>
        <p:txBody>
          <a:bodyPr anchor="b"/>
          <a:lstStyle>
            <a:lvl1pPr algn="l">
              <a:defRPr sz="1800" b="0" i="0" cap="none" baseline="0">
                <a:solidFill>
                  <a:schemeClr val="tx2"/>
                </a:solidFill>
              </a:defRPr>
            </a:lvl1pPr>
          </a:lstStyle>
          <a:p>
            <a:r>
              <a:rPr lang="en-US" smtClean="0"/>
              <a:t>Click to edit Master title style</a:t>
            </a:r>
            <a:endParaRPr lang="en-US" dirty="0"/>
          </a:p>
        </p:txBody>
      </p:sp>
      <p:sp>
        <p:nvSpPr>
          <p:cNvPr id="3" name="Picture Placeholder 2"/>
          <p:cNvSpPr>
            <a:spLocks noGrp="1"/>
          </p:cNvSpPr>
          <p:nvPr>
            <p:ph type="pic" idx="1"/>
          </p:nvPr>
        </p:nvSpPr>
        <p:spPr>
          <a:xfrm>
            <a:off x="4657344" y="1447800"/>
            <a:ext cx="3419856" cy="3474720"/>
          </a:xfrm>
          <a:custGeom>
            <a:avLst/>
            <a:gdLst>
              <a:gd name="connsiteX0" fmla="*/ 0 w 3419856"/>
              <a:gd name="connsiteY0" fmla="*/ 74450 h 3429000"/>
              <a:gd name="connsiteX1" fmla="*/ 21806 w 3419856"/>
              <a:gd name="connsiteY1" fmla="*/ 21806 h 3429000"/>
              <a:gd name="connsiteX2" fmla="*/ 74450 w 3419856"/>
              <a:gd name="connsiteY2" fmla="*/ 0 h 3429000"/>
              <a:gd name="connsiteX3" fmla="*/ 3345406 w 3419856"/>
              <a:gd name="connsiteY3" fmla="*/ 0 h 3429000"/>
              <a:gd name="connsiteX4" fmla="*/ 3398050 w 3419856"/>
              <a:gd name="connsiteY4" fmla="*/ 21806 h 3429000"/>
              <a:gd name="connsiteX5" fmla="*/ 3419856 w 3419856"/>
              <a:gd name="connsiteY5" fmla="*/ 74450 h 3429000"/>
              <a:gd name="connsiteX6" fmla="*/ 3419856 w 3419856"/>
              <a:gd name="connsiteY6" fmla="*/ 3354550 h 3429000"/>
              <a:gd name="connsiteX7" fmla="*/ 3398050 w 3419856"/>
              <a:gd name="connsiteY7" fmla="*/ 3407194 h 3429000"/>
              <a:gd name="connsiteX8" fmla="*/ 3345406 w 3419856"/>
              <a:gd name="connsiteY8" fmla="*/ 3429000 h 3429000"/>
              <a:gd name="connsiteX9" fmla="*/ 74450 w 3419856"/>
              <a:gd name="connsiteY9" fmla="*/ 3429000 h 3429000"/>
              <a:gd name="connsiteX10" fmla="*/ 21806 w 3419856"/>
              <a:gd name="connsiteY10" fmla="*/ 3407194 h 3429000"/>
              <a:gd name="connsiteX11" fmla="*/ 0 w 3419856"/>
              <a:gd name="connsiteY11" fmla="*/ 3354550 h 3429000"/>
              <a:gd name="connsiteX12" fmla="*/ 0 w 3419856"/>
              <a:gd name="connsiteY12" fmla="*/ 74450 h 3429000"/>
              <a:gd name="connsiteX0" fmla="*/ 0 w 3419856"/>
              <a:gd name="connsiteY0" fmla="*/ 74450 h 3429000"/>
              <a:gd name="connsiteX1" fmla="*/ 21806 w 3419856"/>
              <a:gd name="connsiteY1" fmla="*/ 21806 h 3429000"/>
              <a:gd name="connsiteX2" fmla="*/ 74450 w 3419856"/>
              <a:gd name="connsiteY2" fmla="*/ 0 h 3429000"/>
              <a:gd name="connsiteX3" fmla="*/ 3345406 w 3419856"/>
              <a:gd name="connsiteY3" fmla="*/ 0 h 3429000"/>
              <a:gd name="connsiteX4" fmla="*/ 3398050 w 3419856"/>
              <a:gd name="connsiteY4" fmla="*/ 21806 h 3429000"/>
              <a:gd name="connsiteX5" fmla="*/ 3419856 w 3419856"/>
              <a:gd name="connsiteY5" fmla="*/ 74450 h 3429000"/>
              <a:gd name="connsiteX6" fmla="*/ 3419856 w 3419856"/>
              <a:gd name="connsiteY6" fmla="*/ 3354550 h 3429000"/>
              <a:gd name="connsiteX7" fmla="*/ 3398050 w 3419856"/>
              <a:gd name="connsiteY7" fmla="*/ 3407194 h 3429000"/>
              <a:gd name="connsiteX8" fmla="*/ 3345406 w 3419856"/>
              <a:gd name="connsiteY8" fmla="*/ 3429000 h 3429000"/>
              <a:gd name="connsiteX9" fmla="*/ 21806 w 3419856"/>
              <a:gd name="connsiteY9" fmla="*/ 3407194 h 3429000"/>
              <a:gd name="connsiteX10" fmla="*/ 0 w 3419856"/>
              <a:gd name="connsiteY10" fmla="*/ 3354550 h 3429000"/>
              <a:gd name="connsiteX11" fmla="*/ 0 w 3419856"/>
              <a:gd name="connsiteY11" fmla="*/ 74450 h 3429000"/>
              <a:gd name="connsiteX0" fmla="*/ 0 w 3964392"/>
              <a:gd name="connsiteY0" fmla="*/ 74450 h 3415968"/>
              <a:gd name="connsiteX1" fmla="*/ 21806 w 3964392"/>
              <a:gd name="connsiteY1" fmla="*/ 21806 h 3415968"/>
              <a:gd name="connsiteX2" fmla="*/ 74450 w 3964392"/>
              <a:gd name="connsiteY2" fmla="*/ 0 h 3415968"/>
              <a:gd name="connsiteX3" fmla="*/ 3345406 w 3964392"/>
              <a:gd name="connsiteY3" fmla="*/ 0 h 3415968"/>
              <a:gd name="connsiteX4" fmla="*/ 3398050 w 3964392"/>
              <a:gd name="connsiteY4" fmla="*/ 21806 h 3415968"/>
              <a:gd name="connsiteX5" fmla="*/ 3419856 w 3964392"/>
              <a:gd name="connsiteY5" fmla="*/ 74450 h 3415968"/>
              <a:gd name="connsiteX6" fmla="*/ 3419856 w 3964392"/>
              <a:gd name="connsiteY6" fmla="*/ 3354550 h 3415968"/>
              <a:gd name="connsiteX7" fmla="*/ 3398050 w 3964392"/>
              <a:gd name="connsiteY7" fmla="*/ 3407194 h 3415968"/>
              <a:gd name="connsiteX8" fmla="*/ 21806 w 3964392"/>
              <a:gd name="connsiteY8" fmla="*/ 3407194 h 3415968"/>
              <a:gd name="connsiteX9" fmla="*/ 0 w 3964392"/>
              <a:gd name="connsiteY9" fmla="*/ 3354550 h 3415968"/>
              <a:gd name="connsiteX10" fmla="*/ 0 w 3964392"/>
              <a:gd name="connsiteY10" fmla="*/ 74450 h 3415968"/>
              <a:gd name="connsiteX0" fmla="*/ 0 w 3964392"/>
              <a:gd name="connsiteY0" fmla="*/ 74450 h 3415968"/>
              <a:gd name="connsiteX1" fmla="*/ 21806 w 3964392"/>
              <a:gd name="connsiteY1" fmla="*/ 21806 h 3415968"/>
              <a:gd name="connsiteX2" fmla="*/ 74450 w 3964392"/>
              <a:gd name="connsiteY2" fmla="*/ 0 h 3415968"/>
              <a:gd name="connsiteX3" fmla="*/ 3345406 w 3964392"/>
              <a:gd name="connsiteY3" fmla="*/ 0 h 3415968"/>
              <a:gd name="connsiteX4" fmla="*/ 3398050 w 3964392"/>
              <a:gd name="connsiteY4" fmla="*/ 21806 h 3415968"/>
              <a:gd name="connsiteX5" fmla="*/ 3419856 w 3964392"/>
              <a:gd name="connsiteY5" fmla="*/ 74450 h 3415968"/>
              <a:gd name="connsiteX6" fmla="*/ 3419856 w 3964392"/>
              <a:gd name="connsiteY6" fmla="*/ 3354550 h 3415968"/>
              <a:gd name="connsiteX7" fmla="*/ 3398050 w 3964392"/>
              <a:gd name="connsiteY7" fmla="*/ 3407194 h 3415968"/>
              <a:gd name="connsiteX8" fmla="*/ 21806 w 3964392"/>
              <a:gd name="connsiteY8" fmla="*/ 3407194 h 3415968"/>
              <a:gd name="connsiteX9" fmla="*/ 0 w 3964392"/>
              <a:gd name="connsiteY9" fmla="*/ 3354550 h 3415968"/>
              <a:gd name="connsiteX10" fmla="*/ 0 w 3964392"/>
              <a:gd name="connsiteY10" fmla="*/ 74450 h 3415968"/>
              <a:gd name="connsiteX0" fmla="*/ 0 w 3968026"/>
              <a:gd name="connsiteY0" fmla="*/ 74450 h 3910007"/>
              <a:gd name="connsiteX1" fmla="*/ 21806 w 3968026"/>
              <a:gd name="connsiteY1" fmla="*/ 21806 h 3910007"/>
              <a:gd name="connsiteX2" fmla="*/ 74450 w 3968026"/>
              <a:gd name="connsiteY2" fmla="*/ 0 h 3910007"/>
              <a:gd name="connsiteX3" fmla="*/ 3345406 w 3968026"/>
              <a:gd name="connsiteY3" fmla="*/ 0 h 3910007"/>
              <a:gd name="connsiteX4" fmla="*/ 3398050 w 3968026"/>
              <a:gd name="connsiteY4" fmla="*/ 21806 h 3910007"/>
              <a:gd name="connsiteX5" fmla="*/ 3419856 w 3968026"/>
              <a:gd name="connsiteY5" fmla="*/ 74450 h 3910007"/>
              <a:gd name="connsiteX6" fmla="*/ 3419856 w 3968026"/>
              <a:gd name="connsiteY6" fmla="*/ 3354550 h 3910007"/>
              <a:gd name="connsiteX7" fmla="*/ 3398050 w 3968026"/>
              <a:gd name="connsiteY7" fmla="*/ 3407194 h 3910007"/>
              <a:gd name="connsiteX8" fmla="*/ 0 w 3968026"/>
              <a:gd name="connsiteY8" fmla="*/ 3354550 h 3910007"/>
              <a:gd name="connsiteX9" fmla="*/ 0 w 3968026"/>
              <a:gd name="connsiteY9" fmla="*/ 74450 h 3910007"/>
              <a:gd name="connsiteX0" fmla="*/ 0 w 3419856"/>
              <a:gd name="connsiteY0" fmla="*/ 74450 h 3901233"/>
              <a:gd name="connsiteX1" fmla="*/ 21806 w 3419856"/>
              <a:gd name="connsiteY1" fmla="*/ 21806 h 3901233"/>
              <a:gd name="connsiteX2" fmla="*/ 74450 w 3419856"/>
              <a:gd name="connsiteY2" fmla="*/ 0 h 3901233"/>
              <a:gd name="connsiteX3" fmla="*/ 3345406 w 3419856"/>
              <a:gd name="connsiteY3" fmla="*/ 0 h 3901233"/>
              <a:gd name="connsiteX4" fmla="*/ 3398050 w 3419856"/>
              <a:gd name="connsiteY4" fmla="*/ 21806 h 3901233"/>
              <a:gd name="connsiteX5" fmla="*/ 3419856 w 3419856"/>
              <a:gd name="connsiteY5" fmla="*/ 74450 h 3901233"/>
              <a:gd name="connsiteX6" fmla="*/ 3419856 w 3419856"/>
              <a:gd name="connsiteY6" fmla="*/ 3354550 h 3901233"/>
              <a:gd name="connsiteX7" fmla="*/ 0 w 3419856"/>
              <a:gd name="connsiteY7" fmla="*/ 3354550 h 3901233"/>
              <a:gd name="connsiteX8" fmla="*/ 0 w 3419856"/>
              <a:gd name="connsiteY8" fmla="*/ 74450 h 3901233"/>
              <a:gd name="connsiteX0" fmla="*/ 0 w 3419856"/>
              <a:gd name="connsiteY0" fmla="*/ 74450 h 3354550"/>
              <a:gd name="connsiteX1" fmla="*/ 21806 w 3419856"/>
              <a:gd name="connsiteY1" fmla="*/ 21806 h 3354550"/>
              <a:gd name="connsiteX2" fmla="*/ 74450 w 3419856"/>
              <a:gd name="connsiteY2" fmla="*/ 0 h 3354550"/>
              <a:gd name="connsiteX3" fmla="*/ 3345406 w 3419856"/>
              <a:gd name="connsiteY3" fmla="*/ 0 h 3354550"/>
              <a:gd name="connsiteX4" fmla="*/ 3398050 w 3419856"/>
              <a:gd name="connsiteY4" fmla="*/ 21806 h 3354550"/>
              <a:gd name="connsiteX5" fmla="*/ 3419856 w 3419856"/>
              <a:gd name="connsiteY5" fmla="*/ 74450 h 3354550"/>
              <a:gd name="connsiteX6" fmla="*/ 3419856 w 3419856"/>
              <a:gd name="connsiteY6" fmla="*/ 3354550 h 3354550"/>
              <a:gd name="connsiteX7" fmla="*/ 0 w 3419856"/>
              <a:gd name="connsiteY7" fmla="*/ 3354550 h 3354550"/>
              <a:gd name="connsiteX8" fmla="*/ 0 w 3419856"/>
              <a:gd name="connsiteY8" fmla="*/ 74450 h 3354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19856" h="3354550">
                <a:moveTo>
                  <a:pt x="0" y="74450"/>
                </a:moveTo>
                <a:cubicBezTo>
                  <a:pt x="0" y="54705"/>
                  <a:pt x="7844" y="35768"/>
                  <a:pt x="21806" y="21806"/>
                </a:cubicBezTo>
                <a:cubicBezTo>
                  <a:pt x="35768" y="7844"/>
                  <a:pt x="54705" y="0"/>
                  <a:pt x="74450" y="0"/>
                </a:cubicBezTo>
                <a:lnTo>
                  <a:pt x="3345406" y="0"/>
                </a:lnTo>
                <a:cubicBezTo>
                  <a:pt x="3365151" y="0"/>
                  <a:pt x="3384088" y="7844"/>
                  <a:pt x="3398050" y="21806"/>
                </a:cubicBezTo>
                <a:cubicBezTo>
                  <a:pt x="3412012" y="35768"/>
                  <a:pt x="3419856" y="54705"/>
                  <a:pt x="3419856" y="74450"/>
                </a:cubicBezTo>
                <a:lnTo>
                  <a:pt x="3419856" y="3354550"/>
                </a:lnTo>
                <a:lnTo>
                  <a:pt x="0" y="3354550"/>
                </a:lnTo>
                <a:lnTo>
                  <a:pt x="0" y="74450"/>
                </a:lnTo>
                <a:close/>
              </a:path>
            </a:pathLst>
          </a:custGeom>
        </p:spPr>
        <p:txBody>
          <a:bodyPr>
            <a:normAutofit/>
          </a:bodyPr>
          <a:lstStyle>
            <a:lvl1pPr marL="0" indent="0" algn="ctr">
              <a:buNone/>
              <a:defRPr sz="2000" baseline="0">
                <a:solidFill>
                  <a:schemeClr val="tx1">
                    <a:lumMod val="6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09600" y="2547890"/>
            <a:ext cx="2971800" cy="2405109"/>
          </a:xfrm>
        </p:spPr>
        <p:txBody>
          <a:bodyPr tIns="9144">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8/9/2021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1"/>
      </p:bgRef>
    </p:bg>
    <p:spTree>
      <p:nvGrpSpPr>
        <p:cNvPr id="1" name=""/>
        <p:cNvGrpSpPr/>
        <p:nvPr/>
      </p:nvGrpSpPr>
      <p:grpSpPr>
        <a:xfrm>
          <a:off x="0" y="0"/>
          <a:ext cx="0" cy="0"/>
          <a:chOff x="0" y="0"/>
          <a:chExt cx="0" cy="0"/>
        </a:xfrm>
      </p:grpSpPr>
      <p:pic>
        <p:nvPicPr>
          <p:cNvPr id="7" name="Picture 6" descr="horizon.png"/>
          <p:cNvPicPr>
            <a:picLocks noChangeAspect="1"/>
          </p:cNvPicPr>
          <p:nvPr/>
        </p:nvPicPr>
        <p:blipFill>
          <a:blip r:embed="rId13" cstate="print"/>
          <a:stretch>
            <a:fillRect/>
          </a:stretch>
        </p:blipFill>
        <p:spPr>
          <a:xfrm>
            <a:off x="0" y="0"/>
            <a:ext cx="9144000" cy="6858000"/>
          </a:xfrm>
          <a:prstGeom prst="rect">
            <a:avLst/>
          </a:prstGeom>
        </p:spPr>
      </p:pic>
      <p:sp>
        <p:nvSpPr>
          <p:cNvPr id="2" name="Title Placeholder 1"/>
          <p:cNvSpPr>
            <a:spLocks noGrp="1"/>
          </p:cNvSpPr>
          <p:nvPr>
            <p:ph type="title"/>
          </p:nvPr>
        </p:nvSpPr>
        <p:spPr>
          <a:xfrm>
            <a:off x="609600" y="274638"/>
            <a:ext cx="7924800" cy="1143000"/>
          </a:xfrm>
          <a:prstGeom prst="rect">
            <a:avLst/>
          </a:prstGeom>
        </p:spPr>
        <p:txBody>
          <a:bodyPr vert="horz" lIns="91440" tIns="45720" rIns="91440" bIns="45720" rtlCol="0" anchor="b" anchorCtr="0">
            <a:noAutofit/>
          </a:bodyPr>
          <a:lstStyle/>
          <a:p>
            <a:r>
              <a:rPr lang="en-US" smtClean="0"/>
              <a:t>Click to edit Master title style</a:t>
            </a:r>
            <a:endParaRPr lang="en-US" dirty="0"/>
          </a:p>
        </p:txBody>
      </p:sp>
      <p:sp>
        <p:nvSpPr>
          <p:cNvPr id="3" name="Text Placeholder 2"/>
          <p:cNvSpPr>
            <a:spLocks noGrp="1"/>
          </p:cNvSpPr>
          <p:nvPr>
            <p:ph type="body" idx="1"/>
          </p:nvPr>
        </p:nvSpPr>
        <p:spPr>
          <a:xfrm>
            <a:off x="609600" y="1600200"/>
            <a:ext cx="79248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4" name="Date Placeholder 3"/>
          <p:cNvSpPr>
            <a:spLocks noGrp="1"/>
          </p:cNvSpPr>
          <p:nvPr>
            <p:ph type="dt" sz="half" idx="2"/>
          </p:nvPr>
        </p:nvSpPr>
        <p:spPr>
          <a:xfrm>
            <a:off x="5715000" y="6356350"/>
            <a:ext cx="1524000" cy="365125"/>
          </a:xfrm>
          <a:prstGeom prst="rect">
            <a:avLst/>
          </a:prstGeom>
        </p:spPr>
        <p:txBody>
          <a:bodyPr vert="horz" lIns="91440" tIns="45720" rIns="91440" bIns="45720" rtlCol="0" anchor="ctr"/>
          <a:lstStyle>
            <a:lvl1pPr algn="r">
              <a:defRPr sz="1000" strike="noStrike" spc="60" baseline="0">
                <a:solidFill>
                  <a:schemeClr val="tx1"/>
                </a:solidFill>
              </a:defRPr>
            </a:lvl1pPr>
          </a:lstStyle>
          <a:p>
            <a:fld id="{1D8BD707-D9CF-40AE-B4C6-C98DA3205C09}" type="datetimeFigureOut">
              <a:rPr lang="en-US" smtClean="0"/>
              <a:pPr/>
              <a:t>8/9/2021</a:t>
            </a:fld>
            <a:endParaRPr lang="en-US"/>
          </a:p>
        </p:txBody>
      </p:sp>
      <p:sp>
        <p:nvSpPr>
          <p:cNvPr id="5" name="Footer Placeholder 4"/>
          <p:cNvSpPr>
            <a:spLocks noGrp="1"/>
          </p:cNvSpPr>
          <p:nvPr>
            <p:ph type="ftr" sz="quarter" idx="3"/>
          </p:nvPr>
        </p:nvSpPr>
        <p:spPr>
          <a:xfrm>
            <a:off x="609600" y="6356350"/>
            <a:ext cx="2895600" cy="365125"/>
          </a:xfrm>
          <a:prstGeom prst="rect">
            <a:avLst/>
          </a:prstGeom>
        </p:spPr>
        <p:txBody>
          <a:bodyPr vert="horz" lIns="91440" tIns="45720" rIns="91440" bIns="45720" rtlCol="0" anchor="ctr"/>
          <a:lstStyle>
            <a:lvl1pPr algn="l">
              <a:defRPr sz="1000" cap="all" spc="60" baseline="0">
                <a:solidFill>
                  <a:schemeClr val="tx1"/>
                </a:solidFill>
              </a:defRPr>
            </a:lvl1pPr>
          </a:lstStyle>
          <a:p>
            <a:endParaRPr lang="en-US"/>
          </a:p>
        </p:txBody>
      </p:sp>
      <p:sp>
        <p:nvSpPr>
          <p:cNvPr id="6" name="Slide Number Placeholder 5"/>
          <p:cNvSpPr>
            <a:spLocks noGrp="1"/>
          </p:cNvSpPr>
          <p:nvPr>
            <p:ph type="sldNum" sz="quarter" idx="4"/>
          </p:nvPr>
        </p:nvSpPr>
        <p:spPr>
          <a:xfrm>
            <a:off x="7543800" y="6356350"/>
            <a:ext cx="990600" cy="365125"/>
          </a:xfrm>
          <a:prstGeom prst="rect">
            <a:avLst/>
          </a:prstGeom>
        </p:spPr>
        <p:txBody>
          <a:bodyPr vert="horz" lIns="91440" tIns="45720" rIns="91440" bIns="45720" rtlCol="0" anchor="ctr"/>
          <a:lstStyle>
            <a:lvl1pPr algn="r">
              <a:defRPr sz="1100" baseline="0">
                <a:solidFill>
                  <a:schemeClr val="tx1"/>
                </a:solidFill>
              </a:defRPr>
            </a:lvl1pPr>
          </a:lstStyle>
          <a:p>
            <a:fld id="{B6F15528-21DE-4FAA-801E-634DDDAF4B2B}" type="slidenum">
              <a:rPr lang="en-US" smtClean="0"/>
              <a:pPr/>
              <a:t>‹#›</a:t>
            </a:fld>
            <a:endParaRPr lang="en-US"/>
          </a:p>
        </p:txBody>
      </p:sp>
    </p:spTree>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spcBef>
          <a:spcPct val="0"/>
        </a:spcBef>
        <a:buNone/>
        <a:defRPr sz="3000" kern="1200" cap="all" spc="50" baseline="0">
          <a:solidFill>
            <a:schemeClr val="tx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1pPr>
      <a:lvl2pPr marL="742950" indent="-28575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2pPr>
      <a:lvl3pPr marL="11430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3pPr>
      <a:lvl4pPr marL="16002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4pPr>
      <a:lvl5pPr marL="20574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spc="30" baseline="0">
          <a:solidFill>
            <a:schemeClr val="tx1"/>
          </a:solidFill>
          <a:latin typeface="+mn-lt"/>
          <a:ea typeface="+mn-ea"/>
          <a:cs typeface="+mn-cs"/>
        </a:defRPr>
      </a:lvl5pPr>
      <a:lvl6pPr marL="25146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6pPr>
      <a:lvl7pPr marL="29718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7pPr>
      <a:lvl8pPr marL="34290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8pPr>
      <a:lvl9pPr marL="3886200" indent="-228600" algn="l" defTabSz="914400" rtl="0" eaLnBrk="1" latinLnBrk="0" hangingPunct="1">
        <a:lnSpc>
          <a:spcPct val="100000"/>
        </a:lnSpc>
        <a:spcBef>
          <a:spcPct val="20000"/>
        </a:spcBef>
        <a:spcAft>
          <a:spcPts val="600"/>
        </a:spcAft>
        <a:buClr>
          <a:schemeClr val="tx2"/>
        </a:buClr>
        <a:buFont typeface="Arial" pitchFamily="34" charset="0"/>
        <a:buChar char="•"/>
        <a:defRPr sz="17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9.wmv"/><Relationship Id="rId1" Type="http://schemas.microsoft.com/office/2007/relationships/media" Target="../media/media9.wmv"/><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0.wmv"/><Relationship Id="rId1" Type="http://schemas.microsoft.com/office/2007/relationships/media" Target="../media/media10.wmv"/><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1.wmv"/><Relationship Id="rId1" Type="http://schemas.microsoft.com/office/2007/relationships/media" Target="../media/media11.wmv"/><Relationship Id="rId4" Type="http://schemas.openxmlformats.org/officeDocument/2006/relationships/image" Target="../media/image14.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2.wmv"/><Relationship Id="rId1" Type="http://schemas.microsoft.com/office/2007/relationships/media" Target="../media/media12.wmv"/><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wmv"/><Relationship Id="rId1" Type="http://schemas.microsoft.com/office/2007/relationships/media" Target="../media/media2.wmv"/><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3.wmv"/><Relationship Id="rId1" Type="http://schemas.microsoft.com/office/2007/relationships/media" Target="../media/media3.wmv"/><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4.wmv"/><Relationship Id="rId1" Type="http://schemas.microsoft.com/office/2007/relationships/media" Target="../media/media4.wmv"/><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5.wmv"/><Relationship Id="rId1" Type="http://schemas.microsoft.com/office/2007/relationships/media" Target="../media/media5.wmv"/><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6.wmv"/><Relationship Id="rId1" Type="http://schemas.microsoft.com/office/2007/relationships/media" Target="../media/media6.wmv"/><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7.wmv"/><Relationship Id="rId1" Type="http://schemas.microsoft.com/office/2007/relationships/media" Target="../media/media7.wmv"/><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8.wmv"/><Relationship Id="rId1" Type="http://schemas.microsoft.com/office/2007/relationships/media" Target="../media/media8.wmv"/><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43000" y="304800"/>
            <a:ext cx="6629400" cy="2585323"/>
          </a:xfrm>
          <a:prstGeom prst="rect">
            <a:avLst/>
          </a:prstGeom>
          <a:noFill/>
        </p:spPr>
        <p:txBody>
          <a:bodyPr wrap="square" rtlCol="0">
            <a:spAutoFit/>
          </a:bodyPr>
          <a:lstStyle/>
          <a:p>
            <a:pPr algn="ctr"/>
            <a:r>
              <a:rPr lang="en-US" sz="5400" b="1" dirty="0" smtClean="0">
                <a:solidFill>
                  <a:srgbClr val="FFFF00"/>
                </a:solidFill>
              </a:rPr>
              <a:t>Most Uncomfortable Questions in any type of Interviews </a:t>
            </a:r>
            <a:endParaRPr lang="en-US" sz="5400" b="1" dirty="0">
              <a:solidFill>
                <a:srgbClr val="FFFF00"/>
              </a:solidFill>
            </a:endParaRPr>
          </a:p>
        </p:txBody>
      </p:sp>
      <p:pic>
        <p:nvPicPr>
          <p:cNvPr id="5" name="Picture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82000" y="6109648"/>
            <a:ext cx="748352" cy="748352"/>
          </a:xfrm>
          <a:prstGeom prst="rect">
            <a:avLst/>
          </a:prstGeom>
        </p:spPr>
      </p:pic>
    </p:spTree>
    <p:extLst>
      <p:ext uri="{BB962C8B-B14F-4D97-AF65-F5344CB8AC3E}">
        <p14:creationId xmlns:p14="http://schemas.microsoft.com/office/powerpoint/2010/main" val="304727421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9.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105400" y="1"/>
            <a:ext cx="4038600" cy="3557814"/>
          </a:xfrm>
          <a:prstGeom prst="rect">
            <a:avLst/>
          </a:prstGeom>
        </p:spPr>
      </p:pic>
      <p:sp>
        <p:nvSpPr>
          <p:cNvPr id="2" name="Rectangle 1"/>
          <p:cNvSpPr/>
          <p:nvPr/>
        </p:nvSpPr>
        <p:spPr>
          <a:xfrm>
            <a:off x="0" y="29359"/>
            <a:ext cx="5029200" cy="3139321"/>
          </a:xfrm>
          <a:prstGeom prst="rect">
            <a:avLst/>
          </a:prstGeom>
        </p:spPr>
        <p:txBody>
          <a:bodyPr wrap="square">
            <a:spAutoFit/>
          </a:bodyPr>
          <a:lstStyle/>
          <a:p>
            <a:pPr algn="just"/>
            <a:r>
              <a:rPr lang="en-US" dirty="0">
                <a:latin typeface="Times New Roman" pitchFamily="18" charset="0"/>
                <a:cs typeface="Times New Roman" pitchFamily="18" charset="0"/>
              </a:rPr>
              <a:t>Nobody likes to talk about failures -- especially when you're being judged by a stranger in a job interview with some pretty high stakes.</a:t>
            </a:r>
          </a:p>
          <a:p>
            <a:pPr algn="just"/>
            <a:r>
              <a:rPr lang="en-US" dirty="0">
                <a:latin typeface="Times New Roman" pitchFamily="18" charset="0"/>
                <a:cs typeface="Times New Roman" pitchFamily="18" charset="0"/>
              </a:rPr>
              <a:t>However, your ability to discuss failure gracefully can go a long way in demonstrating your honesty and ability to learn from your mistakes. This question also helps the interviewer see that you can take calculated risks and learn from them.</a:t>
            </a:r>
          </a:p>
          <a:p>
            <a:pPr algn="just"/>
            <a:r>
              <a:rPr lang="en-US" dirty="0">
                <a:latin typeface="Times New Roman" pitchFamily="18" charset="0"/>
                <a:cs typeface="Times New Roman" pitchFamily="18" charset="0"/>
              </a:rPr>
              <a:t>The key is to choose a failure that doesn't reveal any serious mistakes or unprofessional behavior that could discredit your qualifications for the job</a:t>
            </a:r>
            <a:r>
              <a:rPr lang="en-US" dirty="0" smtClean="0">
                <a:latin typeface="Times New Roman" pitchFamily="18" charset="0"/>
                <a:cs typeface="Times New Roman" pitchFamily="18" charset="0"/>
              </a:rPr>
              <a:t>.</a:t>
            </a:r>
            <a:endParaRPr lang="en-US" dirty="0">
              <a:latin typeface="Times New Roman" pitchFamily="18" charset="0"/>
              <a:cs typeface="Times New Roman" pitchFamily="18" charset="0"/>
            </a:endParaRPr>
          </a:p>
        </p:txBody>
      </p:sp>
      <p:sp>
        <p:nvSpPr>
          <p:cNvPr id="4" name="Rectangle 3"/>
          <p:cNvSpPr/>
          <p:nvPr/>
        </p:nvSpPr>
        <p:spPr>
          <a:xfrm>
            <a:off x="0" y="4572000"/>
            <a:ext cx="9144000" cy="830997"/>
          </a:xfrm>
          <a:prstGeom prst="rect">
            <a:avLst/>
          </a:prstGeom>
        </p:spPr>
        <p:txBody>
          <a:bodyPr wrap="square">
            <a:spAutoFit/>
          </a:bodyPr>
          <a:lstStyle/>
          <a:p>
            <a:pPr algn="just"/>
            <a:r>
              <a:rPr lang="en-US" sz="1600" dirty="0">
                <a:latin typeface="Times New Roman" pitchFamily="18" charset="0"/>
                <a:cs typeface="Times New Roman" pitchFamily="18" charset="0"/>
              </a:rPr>
              <a:t>Pick a project or initiative that failed due to a combination of factors (not just your actions) and identify something that you learned from the experience. Ideally, your failure story will also showcase some of your positive qualities (initiative, calm under pressure, diplomacy, persistence).</a:t>
            </a:r>
            <a:endParaRPr lang="en-US" sz="1600" dirty="0">
              <a:latin typeface="Times New Roman" pitchFamily="18" charset="0"/>
              <a:cs typeface="Times New Roman" pitchFamily="18" charset="0"/>
            </a:endParaRPr>
          </a:p>
        </p:txBody>
      </p:sp>
    </p:spTree>
    <p:extLst>
      <p:ext uri="{BB962C8B-B14F-4D97-AF65-F5344CB8AC3E}">
        <p14:creationId xmlns:p14="http://schemas.microsoft.com/office/powerpoint/2010/main" val="275839789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10.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105400" y="25022"/>
            <a:ext cx="4038600" cy="3557814"/>
          </a:xfrm>
          <a:prstGeom prst="rect">
            <a:avLst/>
          </a:prstGeom>
        </p:spPr>
      </p:pic>
      <p:sp>
        <p:nvSpPr>
          <p:cNvPr id="2" name="Rectangle 1"/>
          <p:cNvSpPr/>
          <p:nvPr/>
        </p:nvSpPr>
        <p:spPr>
          <a:xfrm>
            <a:off x="0" y="5477"/>
            <a:ext cx="5105400" cy="2585323"/>
          </a:xfrm>
          <a:prstGeom prst="rect">
            <a:avLst/>
          </a:prstGeom>
        </p:spPr>
        <p:txBody>
          <a:bodyPr wrap="square">
            <a:spAutoFit/>
          </a:bodyPr>
          <a:lstStyle/>
          <a:p>
            <a:pPr algn="just"/>
            <a:r>
              <a:rPr lang="en-US" dirty="0">
                <a:latin typeface="Times New Roman" pitchFamily="18" charset="0"/>
                <a:cs typeface="Times New Roman" pitchFamily="18" charset="0"/>
              </a:rPr>
              <a:t>If you're overqualified for the job, the interviewer is going to wonder why you are applying. You probably have a very good reason. Perhaps you're changing industries or it's a tough market and you're trying to get a foot in the door at a good company.</a:t>
            </a:r>
          </a:p>
          <a:p>
            <a:pPr algn="just"/>
            <a:r>
              <a:rPr lang="en-US" dirty="0">
                <a:latin typeface="Times New Roman" pitchFamily="18" charset="0"/>
                <a:cs typeface="Times New Roman" pitchFamily="18" charset="0"/>
              </a:rPr>
              <a:t>From the employer's perspective, overqualified may be a problem. She may suspect that you're taking whatever you can get right now, but will quit as soon as something a little better comes along.  </a:t>
            </a:r>
          </a:p>
        </p:txBody>
      </p:sp>
      <p:sp>
        <p:nvSpPr>
          <p:cNvPr id="4" name="Rectangle 3"/>
          <p:cNvSpPr/>
          <p:nvPr/>
        </p:nvSpPr>
        <p:spPr>
          <a:xfrm>
            <a:off x="36394" y="4800600"/>
            <a:ext cx="8991600" cy="1323439"/>
          </a:xfrm>
          <a:prstGeom prst="rect">
            <a:avLst/>
          </a:prstGeom>
        </p:spPr>
        <p:txBody>
          <a:bodyPr wrap="square">
            <a:spAutoFit/>
          </a:bodyPr>
          <a:lstStyle/>
          <a:p>
            <a:pPr algn="just"/>
            <a:r>
              <a:rPr lang="en-US" sz="1600" b="1" dirty="0">
                <a:latin typeface="Times New Roman" pitchFamily="18" charset="0"/>
                <a:cs typeface="Times New Roman" pitchFamily="18" charset="0"/>
              </a:rPr>
              <a:t>Example Answer</a:t>
            </a:r>
            <a:endParaRPr lang="en-US" sz="1600" dirty="0">
              <a:latin typeface="Times New Roman" pitchFamily="18" charset="0"/>
              <a:cs typeface="Times New Roman" pitchFamily="18" charset="0"/>
            </a:endParaRPr>
          </a:p>
          <a:p>
            <a:pPr algn="just"/>
            <a:r>
              <a:rPr lang="en-US" sz="1600" dirty="0">
                <a:latin typeface="Times New Roman" pitchFamily="18" charset="0"/>
                <a:cs typeface="Times New Roman" pitchFamily="18" charset="0"/>
              </a:rPr>
              <a:t>"I don't see myself as overqualified at all. I think my years of experience will make me a real asset for the department and I'm looking forward to the challenge of working for a company with a broader international presence. At this stage in my career, I'm most interested in finding a position at a company where I can grow -- I'm not concerned about the specific title on my business card." </a:t>
            </a:r>
            <a:endParaRPr lang="en-US" sz="1600" dirty="0">
              <a:latin typeface="Times New Roman" pitchFamily="18" charset="0"/>
              <a:cs typeface="Times New Roman" pitchFamily="18" charset="0"/>
            </a:endParaRPr>
          </a:p>
        </p:txBody>
      </p:sp>
    </p:spTree>
    <p:extLst>
      <p:ext uri="{BB962C8B-B14F-4D97-AF65-F5344CB8AC3E}">
        <p14:creationId xmlns:p14="http://schemas.microsoft.com/office/powerpoint/2010/main" val="100295426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11.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78627" y="0"/>
            <a:ext cx="4065373" cy="3581400"/>
          </a:xfrm>
          <a:prstGeom prst="rect">
            <a:avLst/>
          </a:prstGeom>
        </p:spPr>
      </p:pic>
      <p:sp>
        <p:nvSpPr>
          <p:cNvPr id="2" name="Rectangle 1"/>
          <p:cNvSpPr/>
          <p:nvPr/>
        </p:nvSpPr>
        <p:spPr>
          <a:xfrm>
            <a:off x="-35257" y="304800"/>
            <a:ext cx="5154827" cy="1200329"/>
          </a:xfrm>
          <a:prstGeom prst="rect">
            <a:avLst/>
          </a:prstGeom>
        </p:spPr>
        <p:txBody>
          <a:bodyPr wrap="square">
            <a:spAutoFit/>
          </a:bodyPr>
          <a:lstStyle/>
          <a:p>
            <a:pPr algn="just"/>
            <a:r>
              <a:rPr lang="en-US" dirty="0">
                <a:latin typeface="Times New Roman" pitchFamily="18" charset="0"/>
                <a:cs typeface="Times New Roman" pitchFamily="18" charset="0"/>
              </a:rPr>
              <a:t>This is a silly question designed to confuse. The idea is to cut through your interview facade and get a sense of the real you -- and how you think when responding spontaneously</a:t>
            </a:r>
            <a:r>
              <a:rPr lang="en-US" dirty="0" smtClean="0">
                <a:latin typeface="Times New Roman" pitchFamily="18" charset="0"/>
                <a:cs typeface="Times New Roman" pitchFamily="18" charset="0"/>
              </a:rPr>
              <a:t>.</a:t>
            </a:r>
            <a:endParaRPr lang="en-US" dirty="0">
              <a:latin typeface="Times New Roman" pitchFamily="18" charset="0"/>
              <a:cs typeface="Times New Roman" pitchFamily="18" charset="0"/>
            </a:endParaRPr>
          </a:p>
        </p:txBody>
      </p:sp>
      <p:sp>
        <p:nvSpPr>
          <p:cNvPr id="4" name="Rectangle 3"/>
          <p:cNvSpPr/>
          <p:nvPr/>
        </p:nvSpPr>
        <p:spPr>
          <a:xfrm>
            <a:off x="0" y="4648200"/>
            <a:ext cx="9067800" cy="646331"/>
          </a:xfrm>
          <a:prstGeom prst="rect">
            <a:avLst/>
          </a:prstGeom>
        </p:spPr>
        <p:txBody>
          <a:bodyPr wrap="square">
            <a:spAutoFit/>
          </a:bodyPr>
          <a:lstStyle/>
          <a:p>
            <a:pPr algn="just"/>
            <a:r>
              <a:rPr lang="en-US" dirty="0">
                <a:latin typeface="Times New Roman" pitchFamily="18" charset="0"/>
                <a:cs typeface="Times New Roman" pitchFamily="18" charset="0"/>
              </a:rPr>
              <a:t>There really is no wrong answer to this question. Pick an animal that represents a positive quality that you possess. Don't be afraid to have a little fun with this question.</a:t>
            </a:r>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277456641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12.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900921" y="0"/>
            <a:ext cx="4071629" cy="3581400"/>
          </a:xfrm>
          <a:prstGeom prst="rect">
            <a:avLst/>
          </a:prstGeom>
        </p:spPr>
      </p:pic>
      <p:sp>
        <p:nvSpPr>
          <p:cNvPr id="2" name="Rectangle 1"/>
          <p:cNvSpPr/>
          <p:nvPr/>
        </p:nvSpPr>
        <p:spPr>
          <a:xfrm>
            <a:off x="-1" y="0"/>
            <a:ext cx="4900921" cy="3693319"/>
          </a:xfrm>
          <a:prstGeom prst="rect">
            <a:avLst/>
          </a:prstGeom>
        </p:spPr>
        <p:txBody>
          <a:bodyPr wrap="square">
            <a:spAutoFit/>
          </a:bodyPr>
          <a:lstStyle/>
          <a:p>
            <a:pPr algn="just"/>
            <a:r>
              <a:rPr lang="en-US" dirty="0">
                <a:latin typeface="Times New Roman" pitchFamily="18" charset="0"/>
                <a:cs typeface="Times New Roman" pitchFamily="18" charset="0"/>
              </a:rPr>
              <a:t>This is definitely a tough question. If the interviewer chooses to ask it, she is unlikely to be satisfied with an answer like, "Just great!" She will probe to ask you why.</a:t>
            </a:r>
          </a:p>
          <a:p>
            <a:pPr algn="just"/>
            <a:r>
              <a:rPr lang="en-US" dirty="0">
                <a:latin typeface="Times New Roman" pitchFamily="18" charset="0"/>
                <a:cs typeface="Times New Roman" pitchFamily="18" charset="0"/>
              </a:rPr>
              <a:t>If she asks this question, she wants to see how you handle tough questions, testing your critical thinking skills. Provide a positive response and pick an example of a particular question that demonstrated interviewing skills.</a:t>
            </a:r>
          </a:p>
          <a:p>
            <a:pPr algn="just"/>
            <a:r>
              <a:rPr lang="en-US" dirty="0">
                <a:latin typeface="Times New Roman" pitchFamily="18" charset="0"/>
                <a:cs typeface="Times New Roman" pitchFamily="18" charset="0"/>
              </a:rPr>
              <a:t>Hopefully, I don't have to tell you to avoid giving the interviewer a negative review. </a:t>
            </a:r>
            <a:r>
              <a:rPr lang="en-US" b="1" dirty="0">
                <a:latin typeface="Times New Roman" pitchFamily="18" charset="0"/>
                <a:cs typeface="Times New Roman" pitchFamily="18" charset="0"/>
              </a:rPr>
              <a:t>The good news here is that a bad or untrained interviewer is unlikely to think to ask this question</a:t>
            </a:r>
            <a:r>
              <a:rPr lang="en-US" b="1" dirty="0" smtClean="0">
                <a:latin typeface="Times New Roman" pitchFamily="18" charset="0"/>
                <a:cs typeface="Times New Roman" pitchFamily="18" charset="0"/>
              </a:rPr>
              <a:t>.</a:t>
            </a:r>
            <a:endParaRPr lang="en-US" b="1" dirty="0">
              <a:latin typeface="Times New Roman" pitchFamily="18" charset="0"/>
              <a:cs typeface="Times New Roman" pitchFamily="18" charset="0"/>
            </a:endParaRPr>
          </a:p>
        </p:txBody>
      </p:sp>
      <p:sp>
        <p:nvSpPr>
          <p:cNvPr id="4" name="Rectangle 3"/>
          <p:cNvSpPr/>
          <p:nvPr/>
        </p:nvSpPr>
        <p:spPr>
          <a:xfrm>
            <a:off x="152400" y="4371917"/>
            <a:ext cx="8820150" cy="1077218"/>
          </a:xfrm>
          <a:prstGeom prst="rect">
            <a:avLst/>
          </a:prstGeom>
        </p:spPr>
        <p:txBody>
          <a:bodyPr wrap="square">
            <a:spAutoFit/>
          </a:bodyPr>
          <a:lstStyle/>
          <a:p>
            <a:pPr algn="just"/>
            <a:r>
              <a:rPr lang="en-US" sz="1600" b="1" dirty="0">
                <a:latin typeface="Times New Roman" pitchFamily="18" charset="0"/>
                <a:cs typeface="Times New Roman" pitchFamily="18" charset="0"/>
              </a:rPr>
              <a:t>Example Answer:</a:t>
            </a:r>
            <a:endParaRPr lang="en-US" sz="1600" dirty="0">
              <a:latin typeface="Times New Roman" pitchFamily="18" charset="0"/>
              <a:cs typeface="Times New Roman" pitchFamily="18" charset="0"/>
            </a:endParaRPr>
          </a:p>
          <a:p>
            <a:pPr algn="just"/>
            <a:r>
              <a:rPr lang="en-US" sz="1600" dirty="0">
                <a:latin typeface="Times New Roman" pitchFamily="18" charset="0"/>
                <a:cs typeface="Times New Roman" pitchFamily="18" charset="0"/>
              </a:rPr>
              <a:t>"I have enjoyed our conversation so far. I can tell that you are a very thorough interviewer and that you're not afraid to ask tough questions. You have asked me a lot of behavioral questions and probed for multiple examples. This tells me that you have very specific criteria."</a:t>
            </a:r>
            <a:endParaRPr lang="en-US" sz="1600" dirty="0">
              <a:latin typeface="Times New Roman" pitchFamily="18" charset="0"/>
              <a:cs typeface="Times New Roman" pitchFamily="18" charset="0"/>
            </a:endParaRPr>
          </a:p>
        </p:txBody>
      </p:sp>
    </p:spTree>
    <p:extLst>
      <p:ext uri="{BB962C8B-B14F-4D97-AF65-F5344CB8AC3E}">
        <p14:creationId xmlns:p14="http://schemas.microsoft.com/office/powerpoint/2010/main" val="76500521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1.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334000" y="0"/>
            <a:ext cx="3809999" cy="3356427"/>
          </a:xfrm>
          <a:prstGeom prst="rect">
            <a:avLst/>
          </a:prstGeom>
        </p:spPr>
      </p:pic>
      <p:sp>
        <p:nvSpPr>
          <p:cNvPr id="3" name="TextBox 2"/>
          <p:cNvSpPr txBox="1"/>
          <p:nvPr/>
        </p:nvSpPr>
        <p:spPr>
          <a:xfrm>
            <a:off x="-3412" y="4876800"/>
            <a:ext cx="9143999" cy="1846659"/>
          </a:xfrm>
          <a:prstGeom prst="rect">
            <a:avLst/>
          </a:prstGeom>
          <a:noFill/>
        </p:spPr>
        <p:txBody>
          <a:bodyPr wrap="square" rtlCol="0">
            <a:spAutoFit/>
          </a:bodyPr>
          <a:lstStyle/>
          <a:p>
            <a:pPr algn="just"/>
            <a:r>
              <a:rPr lang="en-US" sz="1600" b="1" dirty="0">
                <a:latin typeface="Times New Roman" pitchFamily="18" charset="0"/>
                <a:cs typeface="Times New Roman" pitchFamily="18" charset="0"/>
              </a:rPr>
              <a:t>Example Answers:</a:t>
            </a:r>
            <a:endParaRPr lang="en-US" sz="1600" dirty="0">
              <a:latin typeface="Times New Roman" pitchFamily="18" charset="0"/>
              <a:cs typeface="Times New Roman" pitchFamily="18" charset="0"/>
            </a:endParaRPr>
          </a:p>
          <a:p>
            <a:pPr algn="just"/>
            <a:endParaRPr lang="en-US" sz="1600" dirty="0" smtClean="0">
              <a:latin typeface="Times New Roman" pitchFamily="18" charset="0"/>
              <a:cs typeface="Times New Roman" pitchFamily="18" charset="0"/>
            </a:endParaRPr>
          </a:p>
          <a:p>
            <a:pPr algn="just"/>
            <a:r>
              <a:rPr lang="en-US" sz="1600" dirty="0" smtClean="0">
                <a:latin typeface="Times New Roman" pitchFamily="18" charset="0"/>
                <a:cs typeface="Times New Roman" pitchFamily="18" charset="0"/>
              </a:rPr>
              <a:t>"</a:t>
            </a:r>
            <a:r>
              <a:rPr lang="en-US" sz="1600" dirty="0">
                <a:latin typeface="Times New Roman" pitchFamily="18" charset="0"/>
                <a:cs typeface="Times New Roman" pitchFamily="18" charset="0"/>
              </a:rPr>
              <a:t>I am 100% confident that my experience has prepared me to succeed in this role. I spent three years working as an account manager at an extremely fast-growing start-up. In my first year on the job, I had the opportunity to step up to managing major accounts because we were understaffed. I thrived in my job and was later chosen for a promotion over several more seasoned colleagues. I feel that I've packed a lot of experience into three years and am more than ready to take on my next challenge</a:t>
            </a:r>
            <a:r>
              <a:rPr lang="en-US" sz="1600" dirty="0" smtClean="0">
                <a:latin typeface="Times New Roman" pitchFamily="18" charset="0"/>
                <a:cs typeface="Times New Roman" pitchFamily="18" charset="0"/>
              </a:rPr>
              <a:t>."</a:t>
            </a:r>
            <a:endParaRPr lang="en-US" sz="1600" dirty="0">
              <a:latin typeface="Times New Roman" pitchFamily="18" charset="0"/>
              <a:cs typeface="Times New Roman" pitchFamily="18" charset="0"/>
            </a:endParaRPr>
          </a:p>
        </p:txBody>
      </p:sp>
      <p:sp>
        <p:nvSpPr>
          <p:cNvPr id="4" name="TextBox 3"/>
          <p:cNvSpPr txBox="1"/>
          <p:nvPr/>
        </p:nvSpPr>
        <p:spPr>
          <a:xfrm>
            <a:off x="-3412" y="400940"/>
            <a:ext cx="5334000" cy="3416320"/>
          </a:xfrm>
          <a:prstGeom prst="rect">
            <a:avLst/>
          </a:prstGeom>
          <a:noFill/>
        </p:spPr>
        <p:txBody>
          <a:bodyPr wrap="square" rtlCol="0">
            <a:spAutoFit/>
          </a:bodyPr>
          <a:lstStyle/>
          <a:p>
            <a:pPr algn="just"/>
            <a:r>
              <a:rPr lang="en-US" dirty="0">
                <a:latin typeface="Times New Roman" pitchFamily="18" charset="0"/>
                <a:cs typeface="Times New Roman" pitchFamily="18" charset="0"/>
              </a:rPr>
              <a:t>Taking this aggressive tone may be an attempt to see how you respond under pressure. Try not to get rattled or intimidated. Focus on the question: She wants to know if you have all of the experience required to succeed in this job.</a:t>
            </a:r>
          </a:p>
          <a:p>
            <a:pPr algn="just"/>
            <a:r>
              <a:rPr lang="en-US" dirty="0">
                <a:latin typeface="Times New Roman" pitchFamily="18" charset="0"/>
                <a:cs typeface="Times New Roman" pitchFamily="18" charset="0"/>
              </a:rPr>
              <a:t>Your best bet is to stay cool and confidently explain why you think you have what it takes to succeed if hired.</a:t>
            </a:r>
          </a:p>
          <a:p>
            <a:pPr algn="just"/>
            <a:r>
              <a:rPr lang="en-US" dirty="0" smtClean="0">
                <a:latin typeface="Times New Roman" pitchFamily="18" charset="0"/>
                <a:cs typeface="Times New Roman" pitchFamily="18" charset="0"/>
              </a:rPr>
              <a:t>It's </a:t>
            </a:r>
            <a:r>
              <a:rPr lang="en-US" dirty="0">
                <a:latin typeface="Times New Roman" pitchFamily="18" charset="0"/>
                <a:cs typeface="Times New Roman" pitchFamily="18" charset="0"/>
              </a:rPr>
              <a:t>very important to come across as confident and enthusiastic here. Make them believe in you -- your abilities and your commitment.</a:t>
            </a:r>
          </a:p>
          <a:p>
            <a:pPr algn="just"/>
            <a:endParaRPr lang="en-US" dirty="0">
              <a:latin typeface="Times New Roman" pitchFamily="18" charset="0"/>
              <a:cs typeface="Times New Roman" pitchFamily="18" charset="0"/>
            </a:endParaRPr>
          </a:p>
        </p:txBody>
      </p:sp>
    </p:spTree>
    <p:extLst>
      <p:ext uri="{BB962C8B-B14F-4D97-AF65-F5344CB8AC3E}">
        <p14:creationId xmlns:p14="http://schemas.microsoft.com/office/powerpoint/2010/main" val="11159521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2.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71700" y="0"/>
            <a:ext cx="4065372" cy="3581399"/>
          </a:xfrm>
          <a:prstGeom prst="rect">
            <a:avLst/>
          </a:prstGeom>
        </p:spPr>
      </p:pic>
      <p:sp>
        <p:nvSpPr>
          <p:cNvPr id="3" name="TextBox 2"/>
          <p:cNvSpPr txBox="1"/>
          <p:nvPr/>
        </p:nvSpPr>
        <p:spPr>
          <a:xfrm>
            <a:off x="0" y="0"/>
            <a:ext cx="4953000" cy="4031873"/>
          </a:xfrm>
          <a:prstGeom prst="rect">
            <a:avLst/>
          </a:prstGeom>
          <a:noFill/>
        </p:spPr>
        <p:txBody>
          <a:bodyPr wrap="square" rtlCol="0">
            <a:spAutoFit/>
          </a:bodyPr>
          <a:lstStyle/>
          <a:p>
            <a:pPr algn="just"/>
            <a:r>
              <a:rPr lang="en-US" sz="1600" dirty="0">
                <a:latin typeface="Times New Roman" pitchFamily="18" charset="0"/>
                <a:cs typeface="Times New Roman" pitchFamily="18" charset="0"/>
              </a:rPr>
              <a:t>Your interviewer will be reviewing your resume carefully and will notice if you spent some time out of work between positions. This is often a sign that a job didn't end as planned. The abrupt ending may be for reasons unrelated to your work performance (company went out of business, department was eliminated, </a:t>
            </a:r>
            <a:r>
              <a:rPr lang="en-US" sz="1600" dirty="0" smtClean="0">
                <a:latin typeface="Times New Roman" pitchFamily="18" charset="0"/>
                <a:cs typeface="Times New Roman" pitchFamily="18" charset="0"/>
              </a:rPr>
              <a:t>etc.). </a:t>
            </a:r>
          </a:p>
          <a:p>
            <a:pPr algn="just"/>
            <a:r>
              <a:rPr lang="en-US" sz="1600" dirty="0" smtClean="0">
                <a:latin typeface="Times New Roman" pitchFamily="18" charset="0"/>
                <a:cs typeface="Times New Roman" pitchFamily="18" charset="0"/>
              </a:rPr>
              <a:t>If </a:t>
            </a:r>
            <a:r>
              <a:rPr lang="en-US" sz="1600" dirty="0">
                <a:latin typeface="Times New Roman" pitchFamily="18" charset="0"/>
                <a:cs typeface="Times New Roman" pitchFamily="18" charset="0"/>
              </a:rPr>
              <a:t>you have a positive or neutral reason for the gap, go ahead and concisely explain it. If it was a layoff that was unrelated to your performance, make that clear.</a:t>
            </a:r>
          </a:p>
          <a:p>
            <a:pPr algn="just"/>
            <a:r>
              <a:rPr lang="en-US" sz="1600" dirty="0" smtClean="0">
                <a:latin typeface="Times New Roman" pitchFamily="18" charset="0"/>
                <a:cs typeface="Times New Roman" pitchFamily="18" charset="0"/>
              </a:rPr>
              <a:t>Avoid </a:t>
            </a:r>
            <a:r>
              <a:rPr lang="en-US" sz="1600" dirty="0">
                <a:latin typeface="Times New Roman" pitchFamily="18" charset="0"/>
                <a:cs typeface="Times New Roman" pitchFamily="18" charset="0"/>
              </a:rPr>
              <a:t>using the word "fired" if you can. Re-direct attention to your track record of jobs that ended well.</a:t>
            </a:r>
          </a:p>
          <a:p>
            <a:pPr algn="just"/>
            <a:r>
              <a:rPr lang="en-US" sz="1600" dirty="0">
                <a:latin typeface="Times New Roman" pitchFamily="18" charset="0"/>
                <a:cs typeface="Times New Roman" pitchFamily="18" charset="0"/>
              </a:rPr>
              <a:t>If the gap between jobs was lengthy, you should also make it clear that you were keeping busy with classes, volunteer work, or other projects. This shows that you are proactive and energetic.</a:t>
            </a:r>
          </a:p>
          <a:p>
            <a:pPr algn="just"/>
            <a:endParaRPr lang="en-US" sz="1600" dirty="0">
              <a:latin typeface="Times New Roman" pitchFamily="18" charset="0"/>
              <a:cs typeface="Times New Roman" pitchFamily="18" charset="0"/>
            </a:endParaRPr>
          </a:p>
        </p:txBody>
      </p:sp>
      <p:sp>
        <p:nvSpPr>
          <p:cNvPr id="4" name="TextBox 3"/>
          <p:cNvSpPr txBox="1"/>
          <p:nvPr/>
        </p:nvSpPr>
        <p:spPr>
          <a:xfrm>
            <a:off x="-1" y="4419600"/>
            <a:ext cx="9137071" cy="2308324"/>
          </a:xfrm>
          <a:prstGeom prst="rect">
            <a:avLst/>
          </a:prstGeom>
          <a:noFill/>
        </p:spPr>
        <p:txBody>
          <a:bodyPr wrap="square" rtlCol="0">
            <a:spAutoFit/>
          </a:bodyPr>
          <a:lstStyle/>
          <a:p>
            <a:pPr algn="just"/>
            <a:r>
              <a:rPr lang="en-US" sz="1600" b="1" dirty="0">
                <a:latin typeface="Times New Roman" pitchFamily="18" charset="0"/>
                <a:cs typeface="Times New Roman" pitchFamily="18" charset="0"/>
              </a:rPr>
              <a:t>Example Answers:</a:t>
            </a:r>
            <a:endParaRPr lang="en-US" sz="1600" dirty="0">
              <a:latin typeface="Times New Roman" pitchFamily="18" charset="0"/>
              <a:cs typeface="Times New Roman" pitchFamily="18" charset="0"/>
            </a:endParaRPr>
          </a:p>
          <a:p>
            <a:pPr algn="just"/>
            <a:r>
              <a:rPr lang="en-US" sz="1600" dirty="0">
                <a:latin typeface="Times New Roman" pitchFamily="18" charset="0"/>
                <a:cs typeface="Times New Roman" pitchFamily="18" charset="0"/>
              </a:rPr>
              <a:t>"The job wasn't the right fit for me. Looking back, I ignored my instincts and took the position anyway because it was a very generous offer. I won't make the same mistake again. As you can see from my resume, I have been very successful in all of my subsequent positions</a:t>
            </a:r>
            <a:r>
              <a:rPr lang="en-US" sz="1600" dirty="0" smtClean="0">
                <a:latin typeface="Times New Roman" pitchFamily="18" charset="0"/>
                <a:cs typeface="Times New Roman" pitchFamily="18" charset="0"/>
              </a:rPr>
              <a:t>.“</a:t>
            </a:r>
          </a:p>
          <a:p>
            <a:pPr algn="just"/>
            <a:endParaRPr lang="en-US" sz="1600" dirty="0">
              <a:latin typeface="Times New Roman" pitchFamily="18" charset="0"/>
              <a:cs typeface="Times New Roman" pitchFamily="18" charset="0"/>
            </a:endParaRPr>
          </a:p>
          <a:p>
            <a:pPr algn="just"/>
            <a:r>
              <a:rPr lang="en-US" sz="1600" i="1" dirty="0">
                <a:latin typeface="Times New Roman" pitchFamily="18" charset="0"/>
                <a:cs typeface="Times New Roman" pitchFamily="18" charset="0"/>
              </a:rPr>
              <a:t>"</a:t>
            </a:r>
            <a:r>
              <a:rPr lang="en-US" sz="1600" dirty="0">
                <a:latin typeface="Times New Roman" pitchFamily="18" charset="0"/>
                <a:cs typeface="Times New Roman" pitchFamily="18" charset="0"/>
              </a:rPr>
              <a:t>They brought in a new manager, who decided to clean house and bring in his own people. I was disappointed because I did a lot of great work for that company and received only high praise from my previous manager. </a:t>
            </a:r>
            <a:r>
              <a:rPr lang="en-US" sz="1600" dirty="0">
                <a:latin typeface="Times New Roman" pitchFamily="18" charset="0"/>
                <a:cs typeface="Times New Roman" pitchFamily="18" charset="0"/>
              </a:rPr>
              <a:t>However, in retrospect, it was probably good timing for me to move on to something new</a:t>
            </a:r>
            <a:r>
              <a:rPr lang="en-US" sz="1600" dirty="0" smtClean="0">
                <a:latin typeface="Times New Roman" pitchFamily="18" charset="0"/>
                <a:cs typeface="Times New Roman" pitchFamily="18" charset="0"/>
              </a:rPr>
              <a:t>."</a:t>
            </a:r>
            <a:endParaRPr lang="en-US" sz="1600" dirty="0">
              <a:latin typeface="Times New Roman" pitchFamily="18" charset="0"/>
              <a:cs typeface="Times New Roman" pitchFamily="18" charset="0"/>
            </a:endParaRPr>
          </a:p>
        </p:txBody>
      </p:sp>
    </p:spTree>
    <p:extLst>
      <p:ext uri="{BB962C8B-B14F-4D97-AF65-F5344CB8AC3E}">
        <p14:creationId xmlns:p14="http://schemas.microsoft.com/office/powerpoint/2010/main" val="251537551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3.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181600" y="34636"/>
            <a:ext cx="3927764" cy="3460173"/>
          </a:xfrm>
          <a:prstGeom prst="rect">
            <a:avLst/>
          </a:prstGeom>
        </p:spPr>
      </p:pic>
      <p:sp>
        <p:nvSpPr>
          <p:cNvPr id="2" name="TextBox 1"/>
          <p:cNvSpPr txBox="1"/>
          <p:nvPr/>
        </p:nvSpPr>
        <p:spPr>
          <a:xfrm>
            <a:off x="0" y="228600"/>
            <a:ext cx="5105400" cy="2862322"/>
          </a:xfrm>
          <a:prstGeom prst="rect">
            <a:avLst/>
          </a:prstGeom>
          <a:noFill/>
        </p:spPr>
        <p:txBody>
          <a:bodyPr wrap="square" rtlCol="0">
            <a:spAutoFit/>
          </a:bodyPr>
          <a:lstStyle/>
          <a:p>
            <a:pPr algn="just"/>
            <a:r>
              <a:rPr lang="en-US" dirty="0">
                <a:latin typeface="Times New Roman" pitchFamily="18" charset="0"/>
                <a:cs typeface="Times New Roman" pitchFamily="18" charset="0"/>
              </a:rPr>
              <a:t>It is very difficult to put a positive spin on getting fired, making this one of the toughest job interview questions to address.</a:t>
            </a:r>
          </a:p>
          <a:p>
            <a:pPr algn="just"/>
            <a:r>
              <a:rPr lang="en-US" dirty="0">
                <a:latin typeface="Times New Roman" pitchFamily="18" charset="0"/>
                <a:cs typeface="Times New Roman" pitchFamily="18" charset="0"/>
              </a:rPr>
              <a:t>Of course, there's a difference between being terminated because of poor performance and being let go due to downsizing or reorganization.</a:t>
            </a:r>
          </a:p>
          <a:p>
            <a:pPr algn="just"/>
            <a:endParaRPr lang="en-US" dirty="0" smtClean="0">
              <a:latin typeface="Times New Roman" pitchFamily="18" charset="0"/>
              <a:cs typeface="Times New Roman" pitchFamily="18" charset="0"/>
            </a:endParaRPr>
          </a:p>
          <a:p>
            <a:pPr algn="just"/>
            <a:r>
              <a:rPr lang="en-US" dirty="0" smtClean="0">
                <a:latin typeface="Times New Roman" pitchFamily="18" charset="0"/>
                <a:cs typeface="Times New Roman" pitchFamily="18" charset="0"/>
              </a:rPr>
              <a:t>Avoid </a:t>
            </a:r>
            <a:r>
              <a:rPr lang="en-US" dirty="0">
                <a:latin typeface="Times New Roman" pitchFamily="18" charset="0"/>
                <a:cs typeface="Times New Roman" pitchFamily="18" charset="0"/>
              </a:rPr>
              <a:t>using the word "fired" if you can. Draw attention back to your track record of jobs that ended well</a:t>
            </a:r>
            <a:r>
              <a:rPr lang="en-US" dirty="0" smtClean="0">
                <a:latin typeface="Times New Roman" pitchFamily="18" charset="0"/>
                <a:cs typeface="Times New Roman" pitchFamily="18" charset="0"/>
              </a:rPr>
              <a:t>.</a:t>
            </a:r>
            <a:endParaRPr lang="en-US" dirty="0">
              <a:latin typeface="Times New Roman" pitchFamily="18" charset="0"/>
              <a:cs typeface="Times New Roman" pitchFamily="18" charset="0"/>
            </a:endParaRPr>
          </a:p>
        </p:txBody>
      </p:sp>
      <p:sp>
        <p:nvSpPr>
          <p:cNvPr id="3" name="Rectangle 2"/>
          <p:cNvSpPr/>
          <p:nvPr/>
        </p:nvSpPr>
        <p:spPr>
          <a:xfrm>
            <a:off x="-2275" y="4419600"/>
            <a:ext cx="9109364" cy="2308324"/>
          </a:xfrm>
          <a:prstGeom prst="rect">
            <a:avLst/>
          </a:prstGeom>
        </p:spPr>
        <p:txBody>
          <a:bodyPr wrap="square">
            <a:spAutoFit/>
          </a:bodyPr>
          <a:lstStyle/>
          <a:p>
            <a:pPr algn="just"/>
            <a:r>
              <a:rPr lang="en-US" sz="1600" b="1" dirty="0">
                <a:latin typeface="Times New Roman" pitchFamily="18" charset="0"/>
                <a:cs typeface="Times New Roman" pitchFamily="18" charset="0"/>
              </a:rPr>
              <a:t>Example Answers:</a:t>
            </a:r>
            <a:endParaRPr lang="en-US" sz="1600" dirty="0">
              <a:latin typeface="Times New Roman" pitchFamily="18" charset="0"/>
              <a:cs typeface="Times New Roman" pitchFamily="18" charset="0"/>
            </a:endParaRPr>
          </a:p>
          <a:p>
            <a:pPr algn="just"/>
            <a:r>
              <a:rPr lang="en-US" sz="1600" dirty="0">
                <a:latin typeface="Times New Roman" pitchFamily="18" charset="0"/>
                <a:cs typeface="Times New Roman" pitchFamily="18" charset="0"/>
              </a:rPr>
              <a:t>"The job wasn't the right fit for me. Looking back, I ignored my instincts and took the position anyway because it was a very generous offer. I won't make the same mistake again. As you can see from my resume, I have been very successful in all of my subsequent positions</a:t>
            </a:r>
            <a:r>
              <a:rPr lang="en-US" sz="1600" dirty="0" smtClean="0">
                <a:latin typeface="Times New Roman" pitchFamily="18" charset="0"/>
                <a:cs typeface="Times New Roman" pitchFamily="18" charset="0"/>
              </a:rPr>
              <a:t>.“</a:t>
            </a:r>
          </a:p>
          <a:p>
            <a:pPr algn="just"/>
            <a:endParaRPr lang="en-US" sz="1600" dirty="0">
              <a:latin typeface="Times New Roman" pitchFamily="18" charset="0"/>
              <a:cs typeface="Times New Roman" pitchFamily="18" charset="0"/>
            </a:endParaRPr>
          </a:p>
          <a:p>
            <a:pPr algn="just"/>
            <a:r>
              <a:rPr lang="en-US" sz="1600" dirty="0">
                <a:latin typeface="Times New Roman" pitchFamily="18" charset="0"/>
                <a:cs typeface="Times New Roman" pitchFamily="18" charset="0"/>
              </a:rPr>
              <a:t>"They brought in a new manager, who decided to clean house and bring in his own people. I was disappointed because I did a lot of great work for that company and received only high praise from my previous manager. However, in retrospect, it was probably good timing for me to move on to something new."</a:t>
            </a:r>
          </a:p>
        </p:txBody>
      </p:sp>
    </p:spTree>
    <p:extLst>
      <p:ext uri="{BB962C8B-B14F-4D97-AF65-F5344CB8AC3E}">
        <p14:creationId xmlns:p14="http://schemas.microsoft.com/office/powerpoint/2010/main" val="3600107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4.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29200" y="0"/>
            <a:ext cx="4000500" cy="3524250"/>
          </a:xfrm>
          <a:prstGeom prst="rect">
            <a:avLst/>
          </a:prstGeom>
        </p:spPr>
      </p:pic>
      <p:sp>
        <p:nvSpPr>
          <p:cNvPr id="2" name="Rectangle 1"/>
          <p:cNvSpPr/>
          <p:nvPr/>
        </p:nvSpPr>
        <p:spPr>
          <a:xfrm>
            <a:off x="36394" y="-61120"/>
            <a:ext cx="4992806" cy="3970318"/>
          </a:xfrm>
          <a:prstGeom prst="rect">
            <a:avLst/>
          </a:prstGeom>
        </p:spPr>
        <p:txBody>
          <a:bodyPr wrap="square">
            <a:spAutoFit/>
          </a:bodyPr>
          <a:lstStyle/>
          <a:p>
            <a:pPr algn="just"/>
            <a:r>
              <a:rPr lang="en-US" dirty="0">
                <a:latin typeface="Times New Roman" pitchFamily="18" charset="0"/>
                <a:cs typeface="Times New Roman" pitchFamily="18" charset="0"/>
              </a:rPr>
              <a:t>Ouch. This interviewer is cutting right to the chase. In a tough employment market, most interviewers understand that a job search can take time (especially for more senior-level positions). </a:t>
            </a:r>
          </a:p>
          <a:p>
            <a:pPr algn="just"/>
            <a:r>
              <a:rPr lang="en-US" dirty="0">
                <a:latin typeface="Times New Roman" pitchFamily="18" charset="0"/>
                <a:cs typeface="Times New Roman" pitchFamily="18" charset="0"/>
              </a:rPr>
              <a:t>However, every interviewer still wants to know what you've been doing since you left your last position. An interviewer will be looking for red flags indicating you would be a bad risk as a hire. Is there a troubling </a:t>
            </a:r>
            <a:r>
              <a:rPr lang="en-US" dirty="0" smtClean="0">
                <a:latin typeface="Times New Roman" pitchFamily="18" charset="0"/>
                <a:cs typeface="Times New Roman" pitchFamily="18" charset="0"/>
              </a:rPr>
              <a:t>reason.</a:t>
            </a:r>
            <a:endParaRPr lang="en-US" dirty="0">
              <a:latin typeface="Times New Roman" pitchFamily="18" charset="0"/>
              <a:cs typeface="Times New Roman" pitchFamily="18" charset="0"/>
            </a:endParaRPr>
          </a:p>
          <a:p>
            <a:pPr algn="just"/>
            <a:r>
              <a:rPr lang="en-US" dirty="0">
                <a:latin typeface="Times New Roman" pitchFamily="18" charset="0"/>
                <a:cs typeface="Times New Roman" pitchFamily="18" charset="0"/>
              </a:rPr>
              <a:t>In all cases, it's important to show that you have been staying busy and continuing to develop your skills between full-time jobs (training, consulting, and volunteer work are all excellent ways to do this). </a:t>
            </a:r>
          </a:p>
        </p:txBody>
      </p:sp>
      <p:sp>
        <p:nvSpPr>
          <p:cNvPr id="4" name="Rectangle 3"/>
          <p:cNvSpPr/>
          <p:nvPr/>
        </p:nvSpPr>
        <p:spPr>
          <a:xfrm>
            <a:off x="0" y="4419600"/>
            <a:ext cx="9144000" cy="2308324"/>
          </a:xfrm>
          <a:prstGeom prst="rect">
            <a:avLst/>
          </a:prstGeom>
        </p:spPr>
        <p:txBody>
          <a:bodyPr wrap="square">
            <a:spAutoFit/>
          </a:bodyPr>
          <a:lstStyle/>
          <a:p>
            <a:pPr algn="just"/>
            <a:r>
              <a:rPr lang="en-US" sz="1600" b="1" dirty="0">
                <a:latin typeface="Times New Roman" pitchFamily="18" charset="0"/>
                <a:cs typeface="Times New Roman" pitchFamily="18" charset="0"/>
              </a:rPr>
              <a:t>Example Answers:</a:t>
            </a:r>
            <a:endParaRPr lang="en-US" sz="1600" dirty="0">
              <a:latin typeface="Times New Roman" pitchFamily="18" charset="0"/>
              <a:cs typeface="Times New Roman" pitchFamily="18" charset="0"/>
            </a:endParaRPr>
          </a:p>
          <a:p>
            <a:pPr algn="just"/>
            <a:r>
              <a:rPr lang="en-US" sz="1600" dirty="0">
                <a:latin typeface="Times New Roman" pitchFamily="18" charset="0"/>
                <a:cs typeface="Times New Roman" pitchFamily="18" charset="0"/>
              </a:rPr>
              <a:t>"The job wasn't the right fit for me. Looking back, I ignored my instincts and took the position anyway because it was a very generous offer. I won't make the same mistake again. As you can see from my resume, I have been very successful in all of my subsequent positions.“</a:t>
            </a:r>
          </a:p>
          <a:p>
            <a:pPr algn="just"/>
            <a:endParaRPr lang="en-US" sz="1600" dirty="0">
              <a:latin typeface="Times New Roman" pitchFamily="18" charset="0"/>
              <a:cs typeface="Times New Roman" pitchFamily="18" charset="0"/>
            </a:endParaRPr>
          </a:p>
          <a:p>
            <a:pPr algn="just"/>
            <a:r>
              <a:rPr lang="en-US" sz="1600" i="1" dirty="0">
                <a:latin typeface="Times New Roman" pitchFamily="18" charset="0"/>
                <a:cs typeface="Times New Roman" pitchFamily="18" charset="0"/>
              </a:rPr>
              <a:t>"</a:t>
            </a:r>
            <a:r>
              <a:rPr lang="en-US" sz="1600" dirty="0">
                <a:latin typeface="Times New Roman" pitchFamily="18" charset="0"/>
                <a:cs typeface="Times New Roman" pitchFamily="18" charset="0"/>
              </a:rPr>
              <a:t>They brought in a new manager, who decided to clean house and bring in his own people. I was disappointed because I did a lot of great work for that company and received only high praise from my previous manager. However, in retrospect, it was probably good timing for me to move on to something new."</a:t>
            </a:r>
            <a:endParaRPr lang="en-US" sz="1600" dirty="0">
              <a:latin typeface="Times New Roman" pitchFamily="18" charset="0"/>
              <a:cs typeface="Times New Roman" pitchFamily="18" charset="0"/>
            </a:endParaRPr>
          </a:p>
        </p:txBody>
      </p:sp>
    </p:spTree>
    <p:extLst>
      <p:ext uri="{BB962C8B-B14F-4D97-AF65-F5344CB8AC3E}">
        <p14:creationId xmlns:p14="http://schemas.microsoft.com/office/powerpoint/2010/main" val="201710725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5.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94355" y="13856"/>
            <a:ext cx="4049645" cy="3567544"/>
          </a:xfrm>
          <a:prstGeom prst="rect">
            <a:avLst/>
          </a:prstGeom>
        </p:spPr>
      </p:pic>
      <p:sp>
        <p:nvSpPr>
          <p:cNvPr id="3" name="Rectangle 2"/>
          <p:cNvSpPr/>
          <p:nvPr/>
        </p:nvSpPr>
        <p:spPr>
          <a:xfrm>
            <a:off x="22745" y="55644"/>
            <a:ext cx="5071609" cy="923330"/>
          </a:xfrm>
          <a:prstGeom prst="rect">
            <a:avLst/>
          </a:prstGeom>
        </p:spPr>
        <p:txBody>
          <a:bodyPr wrap="square">
            <a:spAutoFit/>
          </a:bodyPr>
          <a:lstStyle/>
          <a:p>
            <a:r>
              <a:rPr lang="en-US" dirty="0">
                <a:latin typeface="Times New Roman" pitchFamily="18" charset="0"/>
                <a:cs typeface="Times New Roman" pitchFamily="18" charset="0"/>
              </a:rPr>
              <a:t>The interviewer wants to make sure that you're not a "job hopper" who will hop away and leave them in a tough spot.</a:t>
            </a:r>
          </a:p>
        </p:txBody>
      </p:sp>
      <p:sp>
        <p:nvSpPr>
          <p:cNvPr id="4" name="Rectangle 3"/>
          <p:cNvSpPr/>
          <p:nvPr/>
        </p:nvSpPr>
        <p:spPr>
          <a:xfrm>
            <a:off x="0" y="978974"/>
            <a:ext cx="5094354" cy="1477328"/>
          </a:xfrm>
          <a:prstGeom prst="rect">
            <a:avLst/>
          </a:prstGeom>
        </p:spPr>
        <p:txBody>
          <a:bodyPr wrap="square">
            <a:spAutoFit/>
          </a:bodyPr>
          <a:lstStyle/>
          <a:p>
            <a:pPr algn="just"/>
            <a:r>
              <a:rPr lang="en-US" dirty="0">
                <a:latin typeface="Times New Roman" pitchFamily="18" charset="0"/>
                <a:cs typeface="Times New Roman" pitchFamily="18" charset="0"/>
              </a:rPr>
              <a:t>In today's job environment, the definition of "job hopper" has changed. People are less likely to stay in one job for years at a time. From the interviewer's perspective, there are good reasons and bad reasons to leave a position after less than year.</a:t>
            </a:r>
          </a:p>
        </p:txBody>
      </p:sp>
      <p:sp>
        <p:nvSpPr>
          <p:cNvPr id="5" name="Rectangle 4"/>
          <p:cNvSpPr/>
          <p:nvPr/>
        </p:nvSpPr>
        <p:spPr>
          <a:xfrm>
            <a:off x="-23884" y="3352800"/>
            <a:ext cx="9167884" cy="3539430"/>
          </a:xfrm>
          <a:prstGeom prst="rect">
            <a:avLst/>
          </a:prstGeom>
        </p:spPr>
        <p:txBody>
          <a:bodyPr wrap="square">
            <a:spAutoFit/>
          </a:bodyPr>
          <a:lstStyle/>
          <a:p>
            <a:pPr algn="just"/>
            <a:r>
              <a:rPr lang="en-US" sz="1400" b="1" dirty="0">
                <a:latin typeface="Times New Roman" pitchFamily="18" charset="0"/>
                <a:cs typeface="Times New Roman" pitchFamily="18" charset="0"/>
              </a:rPr>
              <a:t>Reason 1 -- The Layoff</a:t>
            </a:r>
            <a:endParaRPr lang="en-US" sz="1400" dirty="0">
              <a:latin typeface="Times New Roman" pitchFamily="18" charset="0"/>
              <a:cs typeface="Times New Roman" pitchFamily="18" charset="0"/>
            </a:endParaRPr>
          </a:p>
          <a:p>
            <a:pPr algn="just"/>
            <a:r>
              <a:rPr lang="en-US" sz="1400" b="1" dirty="0" smtClean="0">
                <a:latin typeface="Times New Roman" pitchFamily="18" charset="0"/>
                <a:cs typeface="Times New Roman" pitchFamily="18" charset="0"/>
              </a:rPr>
              <a:t>Example </a:t>
            </a:r>
            <a:r>
              <a:rPr lang="en-US" sz="1400" b="1" dirty="0">
                <a:latin typeface="Times New Roman" pitchFamily="18" charset="0"/>
                <a:cs typeface="Times New Roman" pitchFamily="18" charset="0"/>
              </a:rPr>
              <a:t>Answer:</a:t>
            </a:r>
            <a:endParaRPr lang="en-US" sz="1400" dirty="0">
              <a:latin typeface="Times New Roman" pitchFamily="18" charset="0"/>
              <a:cs typeface="Times New Roman" pitchFamily="18" charset="0"/>
            </a:endParaRPr>
          </a:p>
          <a:p>
            <a:pPr algn="just"/>
            <a:r>
              <a:rPr lang="en-US" sz="1400" dirty="0">
                <a:latin typeface="Times New Roman" pitchFamily="18" charset="0"/>
                <a:cs typeface="Times New Roman" pitchFamily="18" charset="0"/>
              </a:rPr>
              <a:t>"I outlasted a few rounds of downsizing, but finally got caught up in a department-wide staff reduction. By that point, I was the one in the group with the least seniority. I am proud of what I accomplished in the position, however, and feel ready to apply my skills to a new opportunity."</a:t>
            </a:r>
          </a:p>
          <a:p>
            <a:pPr algn="just"/>
            <a:r>
              <a:rPr lang="en-US" sz="1400" b="1" dirty="0">
                <a:latin typeface="Times New Roman" pitchFamily="18" charset="0"/>
                <a:cs typeface="Times New Roman" pitchFamily="18" charset="0"/>
              </a:rPr>
              <a:t>Reason 2 -- You Moved On</a:t>
            </a:r>
            <a:endParaRPr lang="en-US" sz="1400" dirty="0">
              <a:latin typeface="Times New Roman" pitchFamily="18" charset="0"/>
              <a:cs typeface="Times New Roman" pitchFamily="18" charset="0"/>
            </a:endParaRPr>
          </a:p>
          <a:p>
            <a:pPr algn="just"/>
            <a:r>
              <a:rPr lang="en-US" sz="1400" b="1" dirty="0" smtClean="0">
                <a:latin typeface="Times New Roman" pitchFamily="18" charset="0"/>
                <a:cs typeface="Times New Roman" pitchFamily="18" charset="0"/>
              </a:rPr>
              <a:t>Example </a:t>
            </a:r>
            <a:r>
              <a:rPr lang="en-US" sz="1400" b="1" dirty="0">
                <a:latin typeface="Times New Roman" pitchFamily="18" charset="0"/>
                <a:cs typeface="Times New Roman" pitchFamily="18" charset="0"/>
              </a:rPr>
              <a:t>Answer:</a:t>
            </a:r>
            <a:endParaRPr lang="en-US" sz="1400" dirty="0">
              <a:latin typeface="Times New Roman" pitchFamily="18" charset="0"/>
              <a:cs typeface="Times New Roman" pitchFamily="18" charset="0"/>
            </a:endParaRPr>
          </a:p>
          <a:p>
            <a:pPr algn="just"/>
            <a:r>
              <a:rPr lang="en-US" sz="1400" dirty="0">
                <a:latin typeface="Times New Roman" pitchFamily="18" charset="0"/>
                <a:cs typeface="Times New Roman" pitchFamily="18" charset="0"/>
              </a:rPr>
              <a:t>"After a company reorganization, the role of the department changed and my job duties changed substantially as a result. I was no longer working directly with clients, which is what I love and what is so appealing about the job with your company. Instead, I was spending most of my time in meetings and completing paperwork.  When I was offered a position that was a better fit with my strengths, I decided to move on, though I stuck around to help find and train my replacement."</a:t>
            </a:r>
          </a:p>
          <a:p>
            <a:pPr algn="just"/>
            <a:r>
              <a:rPr lang="en-US" sz="1400" b="1" dirty="0">
                <a:latin typeface="Times New Roman" pitchFamily="18" charset="0"/>
                <a:cs typeface="Times New Roman" pitchFamily="18" charset="0"/>
              </a:rPr>
              <a:t>Reason 3 -- You Got Fired</a:t>
            </a:r>
            <a:endParaRPr lang="en-US" sz="1400" dirty="0">
              <a:latin typeface="Times New Roman" pitchFamily="18" charset="0"/>
              <a:cs typeface="Times New Roman" pitchFamily="18" charset="0"/>
            </a:endParaRPr>
          </a:p>
          <a:p>
            <a:pPr algn="just"/>
            <a:r>
              <a:rPr lang="en-US" sz="1400" b="1" dirty="0" smtClean="0">
                <a:latin typeface="Times New Roman" pitchFamily="18" charset="0"/>
                <a:cs typeface="Times New Roman" pitchFamily="18" charset="0"/>
              </a:rPr>
              <a:t>Example </a:t>
            </a:r>
            <a:r>
              <a:rPr lang="en-US" sz="1400" b="1" dirty="0">
                <a:latin typeface="Times New Roman" pitchFamily="18" charset="0"/>
                <a:cs typeface="Times New Roman" pitchFamily="18" charset="0"/>
              </a:rPr>
              <a:t>Answer:</a:t>
            </a:r>
            <a:endParaRPr lang="en-US" sz="1400" dirty="0">
              <a:latin typeface="Times New Roman" pitchFamily="18" charset="0"/>
              <a:cs typeface="Times New Roman" pitchFamily="18" charset="0"/>
            </a:endParaRPr>
          </a:p>
          <a:p>
            <a:pPr algn="just"/>
            <a:r>
              <a:rPr lang="en-US" sz="1400" dirty="0">
                <a:latin typeface="Times New Roman" pitchFamily="18" charset="0"/>
                <a:cs typeface="Times New Roman" pitchFamily="18" charset="0"/>
              </a:rPr>
              <a:t>"The job wasn't the right fit for me. Looking back, I ignored my instincts and took the position anyway because it was a very generous offer. I won't make the same mistake again. As you can see from my resume, I have been very successful in all of my subsequent positions."</a:t>
            </a:r>
          </a:p>
        </p:txBody>
      </p:sp>
    </p:spTree>
    <p:extLst>
      <p:ext uri="{BB962C8B-B14F-4D97-AF65-F5344CB8AC3E}">
        <p14:creationId xmlns:p14="http://schemas.microsoft.com/office/powerpoint/2010/main" val="16939948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6.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29200" y="0"/>
            <a:ext cx="4087090" cy="3600532"/>
          </a:xfrm>
          <a:prstGeom prst="rect">
            <a:avLst/>
          </a:prstGeom>
        </p:spPr>
      </p:pic>
      <p:sp>
        <p:nvSpPr>
          <p:cNvPr id="2" name="Rectangle 1"/>
          <p:cNvSpPr/>
          <p:nvPr/>
        </p:nvSpPr>
        <p:spPr>
          <a:xfrm>
            <a:off x="0" y="152400"/>
            <a:ext cx="5029200" cy="2585323"/>
          </a:xfrm>
          <a:prstGeom prst="rect">
            <a:avLst/>
          </a:prstGeom>
        </p:spPr>
        <p:txBody>
          <a:bodyPr wrap="square">
            <a:spAutoFit/>
          </a:bodyPr>
          <a:lstStyle/>
          <a:p>
            <a:pPr algn="just"/>
            <a:r>
              <a:rPr lang="en-US" dirty="0">
                <a:latin typeface="Times New Roman" pitchFamily="18" charset="0"/>
                <a:cs typeface="Times New Roman" pitchFamily="18" charset="0"/>
              </a:rPr>
              <a:t>This behavioral interview question is designed to help the interviewer learn more about your ability to handle conflict and work with different personalities.</a:t>
            </a:r>
          </a:p>
          <a:p>
            <a:pPr algn="just"/>
            <a:r>
              <a:rPr lang="en-US" dirty="0">
                <a:latin typeface="Times New Roman" pitchFamily="18" charset="0"/>
                <a:cs typeface="Times New Roman" pitchFamily="18" charset="0"/>
              </a:rPr>
              <a:t>Behavioral interview questions ask you to detail how you have behaved in a certain situation in the past. Your answers can tell the interviewer a lot about how you might respond in a similar situation while working for them.</a:t>
            </a:r>
          </a:p>
        </p:txBody>
      </p:sp>
      <p:sp>
        <p:nvSpPr>
          <p:cNvPr id="4" name="Rectangle 3"/>
          <p:cNvSpPr/>
          <p:nvPr/>
        </p:nvSpPr>
        <p:spPr>
          <a:xfrm>
            <a:off x="0" y="3962400"/>
            <a:ext cx="9116290" cy="2800767"/>
          </a:xfrm>
          <a:prstGeom prst="rect">
            <a:avLst/>
          </a:prstGeom>
        </p:spPr>
        <p:txBody>
          <a:bodyPr wrap="square">
            <a:spAutoFit/>
          </a:bodyPr>
          <a:lstStyle/>
          <a:p>
            <a:pPr algn="just"/>
            <a:r>
              <a:rPr lang="en-US" sz="1600" b="1" dirty="0">
                <a:latin typeface="Times New Roman" pitchFamily="18" charset="0"/>
                <a:cs typeface="Times New Roman" pitchFamily="18" charset="0"/>
              </a:rPr>
              <a:t>Example Answer:</a:t>
            </a:r>
            <a:endParaRPr lang="en-US" sz="1600" dirty="0">
              <a:latin typeface="Times New Roman" pitchFamily="18" charset="0"/>
              <a:cs typeface="Times New Roman" pitchFamily="18" charset="0"/>
            </a:endParaRPr>
          </a:p>
          <a:p>
            <a:pPr algn="just"/>
            <a:r>
              <a:rPr lang="en-US" sz="1600" dirty="0">
                <a:latin typeface="Times New Roman" pitchFamily="18" charset="0"/>
                <a:cs typeface="Times New Roman" pitchFamily="18" charset="0"/>
              </a:rPr>
              <a:t>"Last year, I was assigned to take charge of some significant updates to our corporate web site. Part of the project was getting information and approval from the different product teams internally. One of the product experts proved to be challenging to work with. He missed deadlines, didn't show up at meetings, and generally held up the process. He didn't report to me -- in fact, he was senior to me -- so I had to handle it carefully.</a:t>
            </a:r>
          </a:p>
          <a:p>
            <a:pPr algn="just"/>
            <a:r>
              <a:rPr lang="en-US" sz="1600" dirty="0">
                <a:latin typeface="Times New Roman" pitchFamily="18" charset="0"/>
                <a:cs typeface="Times New Roman" pitchFamily="18" charset="0"/>
              </a:rPr>
              <a:t>I sat down with him explained the importance of the project deadline. I told him that I knew he was incredibly busy and asked him if there was any way that I could help make the process easier for him. It turned out he was stretched way too thin and I suggested he might want to nominate one of his direct reports to represent him at meetings. He loved the idea and the project moved much more quickly after that. In fact, the updated web site helped us improve our online sales by over 35%."</a:t>
            </a:r>
          </a:p>
        </p:txBody>
      </p:sp>
    </p:spTree>
    <p:extLst>
      <p:ext uri="{BB962C8B-B14F-4D97-AF65-F5344CB8AC3E}">
        <p14:creationId xmlns:p14="http://schemas.microsoft.com/office/powerpoint/2010/main" val="294642782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7.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105400" y="3412"/>
            <a:ext cx="4032912" cy="3552803"/>
          </a:xfrm>
          <a:prstGeom prst="rect">
            <a:avLst/>
          </a:prstGeom>
        </p:spPr>
      </p:pic>
      <p:sp>
        <p:nvSpPr>
          <p:cNvPr id="2" name="Rectangle 1"/>
          <p:cNvSpPr/>
          <p:nvPr/>
        </p:nvSpPr>
        <p:spPr>
          <a:xfrm>
            <a:off x="0" y="3412"/>
            <a:ext cx="5105400" cy="1477328"/>
          </a:xfrm>
          <a:prstGeom prst="rect">
            <a:avLst/>
          </a:prstGeom>
        </p:spPr>
        <p:txBody>
          <a:bodyPr wrap="square">
            <a:spAutoFit/>
          </a:bodyPr>
          <a:lstStyle/>
          <a:p>
            <a:pPr algn="just"/>
            <a:r>
              <a:rPr lang="en-US" dirty="0">
                <a:latin typeface="Times New Roman" pitchFamily="18" charset="0"/>
                <a:cs typeface="Times New Roman" pitchFamily="18" charset="0"/>
              </a:rPr>
              <a:t>Everybody dreads the "weakness" question and with good reason. There is no perfect answer to this question and it's easy to screw it up. However, with some preparation and practice, you can handle it gracefully and improve your odds of getting hired.</a:t>
            </a:r>
          </a:p>
        </p:txBody>
      </p:sp>
      <p:sp>
        <p:nvSpPr>
          <p:cNvPr id="4" name="Rectangle 3"/>
          <p:cNvSpPr/>
          <p:nvPr/>
        </p:nvSpPr>
        <p:spPr>
          <a:xfrm>
            <a:off x="44798" y="1595147"/>
            <a:ext cx="5060602" cy="1569660"/>
          </a:xfrm>
          <a:prstGeom prst="rect">
            <a:avLst/>
          </a:prstGeom>
        </p:spPr>
        <p:txBody>
          <a:bodyPr wrap="square">
            <a:spAutoFit/>
          </a:bodyPr>
          <a:lstStyle/>
          <a:p>
            <a:pPr marL="285750" indent="-285750">
              <a:buFont typeface="Arial" pitchFamily="34" charset="0"/>
              <a:buChar char="•"/>
            </a:pPr>
            <a:r>
              <a:rPr lang="en-US" sz="1600" dirty="0">
                <a:latin typeface="Times New Roman" pitchFamily="18" charset="0"/>
                <a:cs typeface="Times New Roman" pitchFamily="18" charset="0"/>
              </a:rPr>
              <a:t> Don't try to play a strength off as a weakness</a:t>
            </a:r>
            <a:r>
              <a:rPr lang="en-US" sz="1600" dirty="0" smtClean="0">
                <a:latin typeface="Times New Roman" pitchFamily="18" charset="0"/>
                <a:cs typeface="Times New Roman" pitchFamily="18" charset="0"/>
              </a:rPr>
              <a:t>.</a:t>
            </a:r>
          </a:p>
          <a:p>
            <a:pPr marL="285750" indent="-285750">
              <a:buFont typeface="Arial" pitchFamily="34" charset="0"/>
              <a:buChar char="•"/>
            </a:pPr>
            <a:r>
              <a:rPr lang="en-US" sz="1600" dirty="0">
                <a:latin typeface="Times New Roman" pitchFamily="18" charset="0"/>
                <a:cs typeface="Times New Roman" pitchFamily="18" charset="0"/>
              </a:rPr>
              <a:t> Don't choose a weakness that could limit your ability to do the job well. </a:t>
            </a:r>
            <a:endParaRPr lang="en-US" sz="1600" dirty="0" smtClean="0">
              <a:latin typeface="Times New Roman" pitchFamily="18" charset="0"/>
              <a:cs typeface="Times New Roman" pitchFamily="18" charset="0"/>
            </a:endParaRPr>
          </a:p>
          <a:p>
            <a:pPr marL="285750" indent="-285750">
              <a:buFont typeface="Arial" pitchFamily="34" charset="0"/>
              <a:buChar char="•"/>
            </a:pPr>
            <a:r>
              <a:rPr lang="en-US" sz="1600" dirty="0" smtClean="0">
                <a:latin typeface="Times New Roman" pitchFamily="18" charset="0"/>
                <a:cs typeface="Times New Roman" pitchFamily="18" charset="0"/>
              </a:rPr>
              <a:t>Don't </a:t>
            </a:r>
            <a:r>
              <a:rPr lang="en-US" sz="1600" dirty="0">
                <a:latin typeface="Times New Roman" pitchFamily="18" charset="0"/>
                <a:cs typeface="Times New Roman" pitchFamily="18" charset="0"/>
              </a:rPr>
              <a:t>be defensive or dwell on the negative. </a:t>
            </a:r>
            <a:endParaRPr lang="en-US" sz="1600" dirty="0" smtClean="0">
              <a:latin typeface="Times New Roman" pitchFamily="18" charset="0"/>
              <a:cs typeface="Times New Roman" pitchFamily="18" charset="0"/>
            </a:endParaRPr>
          </a:p>
          <a:p>
            <a:pPr marL="285750" indent="-285750" algn="just">
              <a:buFont typeface="Arial" pitchFamily="34" charset="0"/>
              <a:buChar char="•"/>
            </a:pPr>
            <a:r>
              <a:rPr lang="en-US" sz="1600" dirty="0" smtClean="0">
                <a:latin typeface="Times New Roman" pitchFamily="18" charset="0"/>
                <a:cs typeface="Times New Roman" pitchFamily="18" charset="0"/>
              </a:rPr>
              <a:t>Show </a:t>
            </a:r>
            <a:r>
              <a:rPr lang="en-US" sz="1600" dirty="0">
                <a:latin typeface="Times New Roman" pitchFamily="18" charset="0"/>
                <a:cs typeface="Times New Roman" pitchFamily="18" charset="0"/>
              </a:rPr>
              <a:t>that you are aware of the weakness and striving to improve</a:t>
            </a:r>
            <a:endParaRPr lang="en-US" sz="1600" dirty="0">
              <a:latin typeface="Times New Roman" pitchFamily="18" charset="0"/>
              <a:cs typeface="Times New Roman" pitchFamily="18" charset="0"/>
            </a:endParaRPr>
          </a:p>
        </p:txBody>
      </p:sp>
      <p:sp>
        <p:nvSpPr>
          <p:cNvPr id="5" name="Rectangle 4"/>
          <p:cNvSpPr/>
          <p:nvPr/>
        </p:nvSpPr>
        <p:spPr>
          <a:xfrm>
            <a:off x="-1" y="5029200"/>
            <a:ext cx="9138311" cy="1569660"/>
          </a:xfrm>
          <a:prstGeom prst="rect">
            <a:avLst/>
          </a:prstGeom>
        </p:spPr>
        <p:txBody>
          <a:bodyPr wrap="square">
            <a:spAutoFit/>
          </a:bodyPr>
          <a:lstStyle/>
          <a:p>
            <a:pPr algn="just"/>
            <a:r>
              <a:rPr lang="en-US" sz="1600" b="1" dirty="0">
                <a:latin typeface="Times New Roman" pitchFamily="18" charset="0"/>
                <a:cs typeface="Times New Roman" pitchFamily="18" charset="0"/>
              </a:rPr>
              <a:t>Example Answer:</a:t>
            </a:r>
            <a:endParaRPr lang="en-US" sz="1600" dirty="0">
              <a:latin typeface="Times New Roman" pitchFamily="18" charset="0"/>
              <a:cs typeface="Times New Roman" pitchFamily="18" charset="0"/>
            </a:endParaRPr>
          </a:p>
          <a:p>
            <a:pPr algn="just"/>
            <a:r>
              <a:rPr lang="en-US" sz="1600" dirty="0">
                <a:latin typeface="Times New Roman" pitchFamily="18" charset="0"/>
                <a:cs typeface="Times New Roman" pitchFamily="18" charset="0"/>
              </a:rPr>
              <a:t>"Sometimes I can be a bit too honest when I provide feedback to coworkers. My personality is naturally very straightforward and to the point, and most of my colleagues really value that, but I have learned that there are times on the job when more diplomacy is required. I took a training class on conflict management and it really opened my eyes to the need to communicate differently with different people. So now I am much better at providing constructive feedback, even if it doesn't always come naturally." </a:t>
            </a:r>
          </a:p>
        </p:txBody>
      </p:sp>
    </p:spTree>
    <p:extLst>
      <p:ext uri="{BB962C8B-B14F-4D97-AF65-F5344CB8AC3E}">
        <p14:creationId xmlns:p14="http://schemas.microsoft.com/office/powerpoint/2010/main" val="41248839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8.wm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029200" y="1"/>
            <a:ext cx="4098878" cy="3610916"/>
          </a:xfrm>
          <a:prstGeom prst="rect">
            <a:avLst/>
          </a:prstGeom>
        </p:spPr>
      </p:pic>
      <p:sp>
        <p:nvSpPr>
          <p:cNvPr id="2" name="Rectangle 1"/>
          <p:cNvSpPr/>
          <p:nvPr/>
        </p:nvSpPr>
        <p:spPr>
          <a:xfrm>
            <a:off x="152400" y="152400"/>
            <a:ext cx="4876800" cy="1200329"/>
          </a:xfrm>
          <a:prstGeom prst="rect">
            <a:avLst/>
          </a:prstGeom>
        </p:spPr>
        <p:txBody>
          <a:bodyPr wrap="square">
            <a:spAutoFit/>
          </a:bodyPr>
          <a:lstStyle/>
          <a:p>
            <a:pPr algn="just"/>
            <a:r>
              <a:rPr lang="en-US" dirty="0">
                <a:latin typeface="Times New Roman" pitchFamily="18" charset="0"/>
                <a:cs typeface="Times New Roman" pitchFamily="18" charset="0"/>
              </a:rPr>
              <a:t>It's the dreaded money question. You want to do whatever you can to keep your options open and get the hiring company to provide a salary range first.</a:t>
            </a:r>
          </a:p>
        </p:txBody>
      </p:sp>
      <p:sp>
        <p:nvSpPr>
          <p:cNvPr id="4" name="Rectangle 3"/>
          <p:cNvSpPr/>
          <p:nvPr/>
        </p:nvSpPr>
        <p:spPr>
          <a:xfrm>
            <a:off x="0" y="4074855"/>
            <a:ext cx="9128078" cy="2554545"/>
          </a:xfrm>
          <a:prstGeom prst="rect">
            <a:avLst/>
          </a:prstGeom>
        </p:spPr>
        <p:txBody>
          <a:bodyPr wrap="square">
            <a:spAutoFit/>
          </a:bodyPr>
          <a:lstStyle/>
          <a:p>
            <a:pPr algn="just"/>
            <a:r>
              <a:rPr lang="en-US" sz="1600" b="1" dirty="0">
                <a:latin typeface="Times New Roman" pitchFamily="18" charset="0"/>
                <a:cs typeface="Times New Roman" pitchFamily="18" charset="0"/>
              </a:rPr>
              <a:t>Example Answer:</a:t>
            </a:r>
            <a:endParaRPr lang="en-US" sz="1600" dirty="0">
              <a:latin typeface="Times New Roman" pitchFamily="18" charset="0"/>
              <a:cs typeface="Times New Roman" pitchFamily="18" charset="0"/>
            </a:endParaRPr>
          </a:p>
          <a:p>
            <a:pPr algn="just"/>
            <a:r>
              <a:rPr lang="en-US" sz="1600" dirty="0">
                <a:latin typeface="Times New Roman" pitchFamily="18" charset="0"/>
                <a:cs typeface="Times New Roman" pitchFamily="18" charset="0"/>
              </a:rPr>
              <a:t>"I'm very interested in this position, so I would be open to any competitive offer."</a:t>
            </a:r>
          </a:p>
          <a:p>
            <a:pPr algn="just"/>
            <a:r>
              <a:rPr lang="en-US" sz="1600" dirty="0">
                <a:latin typeface="Times New Roman" pitchFamily="18" charset="0"/>
                <a:cs typeface="Times New Roman" pitchFamily="18" charset="0"/>
              </a:rPr>
              <a:t>"Competitive" means you expect to be compensated fairly and this approach puts the money ball back in the interviewer's court.</a:t>
            </a:r>
          </a:p>
          <a:p>
            <a:pPr algn="just"/>
            <a:r>
              <a:rPr lang="en-US" sz="1600" dirty="0">
                <a:latin typeface="Times New Roman" pitchFamily="18" charset="0"/>
                <a:cs typeface="Times New Roman" pitchFamily="18" charset="0"/>
              </a:rPr>
              <a:t>They may very well keep pressing you. Follow-up questions could include "What does competitive mean to you?" or "What do you make now?"</a:t>
            </a:r>
          </a:p>
          <a:p>
            <a:pPr algn="just"/>
            <a:r>
              <a:rPr lang="en-US" sz="1600" dirty="0">
                <a:latin typeface="Times New Roman" pitchFamily="18" charset="0"/>
                <a:cs typeface="Times New Roman" pitchFamily="18" charset="0"/>
              </a:rPr>
              <a:t>If you feel you must name a figure, choose a salary range that provides some negotiation room. Make sure the range is fair based on market value in your industry and city (visit www.salary.com or www.payscale.com for more information about compensation trends). The top of the range should be a number that would make you very happy (within reason). </a:t>
            </a:r>
          </a:p>
        </p:txBody>
      </p:sp>
    </p:spTree>
    <p:extLst>
      <p:ext uri="{BB962C8B-B14F-4D97-AF65-F5344CB8AC3E}">
        <p14:creationId xmlns:p14="http://schemas.microsoft.com/office/powerpoint/2010/main" val="15561988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theme1.xml><?xml version="1.0" encoding="utf-8"?>
<a:theme xmlns:a="http://schemas.openxmlformats.org/drawingml/2006/main" name="Horizon">
  <a:themeElements>
    <a:clrScheme name="Horizon">
      <a:dk1>
        <a:srgbClr val="000000"/>
      </a:dk1>
      <a:lt1>
        <a:srgbClr val="FFFFFF"/>
      </a:lt1>
      <a:dk2>
        <a:srgbClr val="1F2123"/>
      </a:dk2>
      <a:lt2>
        <a:srgbClr val="DC9E1F"/>
      </a:lt2>
      <a:accent1>
        <a:srgbClr val="7E97AD"/>
      </a:accent1>
      <a:accent2>
        <a:srgbClr val="CC8E60"/>
      </a:accent2>
      <a:accent3>
        <a:srgbClr val="7A6A60"/>
      </a:accent3>
      <a:accent4>
        <a:srgbClr val="B4936D"/>
      </a:accent4>
      <a:accent5>
        <a:srgbClr val="67787B"/>
      </a:accent5>
      <a:accent6>
        <a:srgbClr val="9D936F"/>
      </a:accent6>
      <a:hlink>
        <a:srgbClr val="646464"/>
      </a:hlink>
      <a:folHlink>
        <a:srgbClr val="969696"/>
      </a:folHlink>
    </a:clrScheme>
    <a:fontScheme name="Horizon">
      <a:majorFont>
        <a:latin typeface="Arial Narrow"/>
        <a:ea typeface=""/>
        <a:cs typeface=""/>
        <a:font script="Jpan" typeface="HGｺﾞｼｯｸM"/>
        <a:font script="Hang" typeface="HY얕은샘물M"/>
        <a:font script="Hans" typeface="方正姚体"/>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rial Narrow"/>
        <a:ea typeface=""/>
        <a:cs typeface=""/>
        <a:font script="Jpan" typeface="HGｺﾞｼｯｸM"/>
        <a:font script="Hang" typeface="HY얕은샘물M"/>
        <a:font script="Hans" typeface="方正姚体"/>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Horizon">
      <a:fillStyleLst>
        <a:solidFill>
          <a:schemeClr val="phClr"/>
        </a:solidFill>
        <a:gradFill rotWithShape="1">
          <a:gsLst>
            <a:gs pos="0">
              <a:schemeClr val="phClr">
                <a:tint val="83000"/>
                <a:shade val="100000"/>
                <a:satMod val="100000"/>
              </a:schemeClr>
            </a:gs>
            <a:gs pos="100000">
              <a:schemeClr val="phClr">
                <a:tint val="61000"/>
                <a:alpha val="100000"/>
                <a:satMod val="200000"/>
              </a:schemeClr>
            </a:gs>
          </a:gsLst>
          <a:path path="circle">
            <a:fillToRect l="100000" t="100000" r="100000" b="100000"/>
          </a:path>
        </a:gradFill>
        <a:gradFill rotWithShape="1">
          <a:gsLst>
            <a:gs pos="0">
              <a:schemeClr val="phClr">
                <a:shade val="85000"/>
              </a:schemeClr>
            </a:gs>
            <a:gs pos="100000">
              <a:schemeClr val="phClr">
                <a:tint val="90000"/>
                <a:alpha val="100000"/>
                <a:satMod val="200000"/>
              </a:schemeClr>
            </a:gs>
          </a:gsLst>
          <a:path path="circle">
            <a:fillToRect l="100000" t="100000" r="100000" b="100000"/>
          </a:path>
        </a:gradFill>
      </a:fillStyleLst>
      <a:lnStyleLst>
        <a:ln w="9525" cap="flat" cmpd="sng" algn="ctr">
          <a:solidFill>
            <a:schemeClr val="phClr"/>
          </a:solidFill>
          <a:prstDash val="solid"/>
        </a:ln>
        <a:ln w="10795" cap="flat" cmpd="sng" algn="ctr">
          <a:solidFill>
            <a:schemeClr val="phClr"/>
          </a:solidFill>
          <a:prstDash val="solid"/>
        </a:ln>
        <a:ln w="15240" cap="flat" cmpd="sng" algn="ctr">
          <a:solidFill>
            <a:schemeClr val="phClr">
              <a:tint val="25000"/>
              <a:alpha val="25000"/>
            </a:schemeClr>
          </a:solidFill>
          <a:prstDash val="solid"/>
        </a:ln>
      </a:lnStyleLst>
      <a:effectStyleLst>
        <a:effectStyle>
          <a:effectLst>
            <a:outerShdw blurRad="38100" dist="25400" dir="5400000" rotWithShape="0">
              <a:srgbClr val="000000">
                <a:alpha val="40000"/>
              </a:srgbClr>
            </a:outerShdw>
          </a:effectLst>
        </a:effectStyle>
        <a:effectStyle>
          <a:effectLst>
            <a:outerShdw blurRad="50800" dist="42924" dir="5400000" rotWithShape="0">
              <a:srgbClr val="000000">
                <a:alpha val="40000"/>
              </a:srgbClr>
            </a:outerShdw>
          </a:effectLst>
        </a:effectStyle>
        <a:effectStyle>
          <a:effectLst>
            <a:outerShdw blurRad="50800" dist="25400" dir="5400000" rotWithShape="0">
              <a:srgbClr val="000000">
                <a:alpha val="40000"/>
              </a:srgbClr>
            </a:outerShdw>
          </a:effectLst>
          <a:scene3d>
            <a:camera prst="orthographicFront">
              <a:rot lat="0" lon="0" rev="0"/>
            </a:camera>
            <a:lightRig rig="flat" dir="t">
              <a:rot lat="0" lon="0" rev="3600000"/>
            </a:lightRig>
          </a:scene3d>
          <a:sp3d prstMaterial="flat">
            <a:bevelT w="34925" h="47625" prst="coolSlant"/>
          </a:sp3d>
        </a:effectStyle>
      </a:effectStyleLst>
      <a:bgFillStyleLst>
        <a:solidFill>
          <a:schemeClr val="phClr"/>
        </a:solidFill>
        <a:gradFill rotWithShape="1">
          <a:gsLst>
            <a:gs pos="0">
              <a:schemeClr val="phClr">
                <a:tint val="96000"/>
                <a:shade val="100000"/>
                <a:alpha val="100000"/>
                <a:satMod val="140000"/>
              </a:schemeClr>
            </a:gs>
            <a:gs pos="31000">
              <a:schemeClr val="phClr">
                <a:tint val="100000"/>
                <a:shade val="90000"/>
                <a:alpha val="100000"/>
              </a:schemeClr>
            </a:gs>
            <a:gs pos="100000">
              <a:schemeClr val="phClr">
                <a:tint val="100000"/>
                <a:shade val="80000"/>
                <a:alpha val="100000"/>
              </a:schemeClr>
            </a:gs>
          </a:gsLst>
          <a:lin ang="5400000" scaled="0"/>
        </a:gradFill>
        <a:gradFill rotWithShape="1">
          <a:gsLst>
            <a:gs pos="0">
              <a:schemeClr val="phClr">
                <a:tint val="96000"/>
                <a:shade val="100000"/>
                <a:alpha val="100000"/>
                <a:satMod val="180000"/>
              </a:schemeClr>
            </a:gs>
            <a:gs pos="41000">
              <a:schemeClr val="phClr">
                <a:tint val="100000"/>
                <a:shade val="100000"/>
                <a:alpha val="100000"/>
                <a:satMod val="150000"/>
              </a:schemeClr>
            </a:gs>
            <a:gs pos="100000">
              <a:schemeClr val="phClr">
                <a:tint val="100000"/>
                <a:shade val="65000"/>
                <a:alpha val="100000"/>
              </a:schemeClr>
            </a:gs>
          </a:gsLst>
          <a:path path="circle">
            <a:fillToRect l="50000" t="80000" r="100000" b="10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Horizon</Template>
  <TotalTime>90</TotalTime>
  <Words>2181</Words>
  <Application>Microsoft Office PowerPoint</Application>
  <PresentationFormat>On-screen Show (4:3)</PresentationFormat>
  <Paragraphs>74</Paragraphs>
  <Slides>13</Slides>
  <Notes>0</Notes>
  <HiddenSlides>0</HiddenSlides>
  <MMClips>12</MMClip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Horizon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Sir</dc:creator>
  <cp:lastModifiedBy>ismail - [2010]</cp:lastModifiedBy>
  <cp:revision>47</cp:revision>
  <dcterms:created xsi:type="dcterms:W3CDTF">2006-08-16T00:00:00Z</dcterms:created>
  <dcterms:modified xsi:type="dcterms:W3CDTF">2021-08-09T15:55:00Z</dcterms:modified>
</cp:coreProperties>
</file>

<file path=docProps/thumbnail.jpeg>
</file>